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58" r:id="rId3"/>
    <p:sldId id="259" r:id="rId4"/>
    <p:sldId id="260" r:id="rId5"/>
    <p:sldId id="261" r:id="rId6"/>
    <p:sldId id="262" r:id="rId7"/>
    <p:sldId id="263" r:id="rId8"/>
    <p:sldId id="264" r:id="rId9"/>
    <p:sldId id="265" r:id="rId10"/>
    <p:sldId id="266" r:id="rId11"/>
    <p:sldId id="267" r:id="rId12"/>
    <p:sldId id="271" r:id="rId13"/>
    <p:sldId id="269" r:id="rId14"/>
    <p:sldId id="268" r:id="rId15"/>
    <p:sldId id="270" r:id="rId16"/>
    <p:sldId id="272" r:id="rId17"/>
    <p:sldId id="273" r:id="rId18"/>
    <p:sldId id="274"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96" y="-4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5" tIns="45717" rIns="91435" bIns="45717"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35" tIns="45717" rIns="91435" bIns="45717" rtlCol="0"/>
          <a:lstStyle>
            <a:lvl1pPr algn="r">
              <a:defRPr sz="1200"/>
            </a:lvl1pPr>
          </a:lstStyle>
          <a:p>
            <a:fld id="{A16FCF26-7E90-48A3-9CCA-BD36A2FAA169}" type="datetimeFigureOut">
              <a:rPr lang="en-US" smtClean="0"/>
              <a:pPr/>
              <a:t>4/26/2012</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35" tIns="45717" rIns="91435" bIns="45717"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35" tIns="45717" rIns="91435" bIns="45717" rtlCol="0" anchor="b"/>
          <a:lstStyle>
            <a:lvl1pPr algn="r">
              <a:defRPr sz="1200"/>
            </a:lvl1pPr>
          </a:lstStyle>
          <a:p>
            <a:fld id="{4460DE27-8889-4EEC-A502-4DFE2783BAF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B92FB50C-E967-4821-A5F6-3D26A95ADAD8}" type="datetimeFigureOut">
              <a:rPr lang="en-US" smtClean="0"/>
              <a:pPr/>
              <a:t>4/26/2012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4BD2C9E7-3E4F-4E91-81E4-693F20E645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6C725EC-E00B-4583-A5B6-351E4E69F9A6}" type="slidenum">
              <a:rPr lang="en-US" smtClean="0"/>
              <a:pPr/>
              <a:t>3</a:t>
            </a:fld>
            <a:endParaRPr lang="en-US" smtClean="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p:spPr>
        <p:txBody>
          <a:bodyPr/>
          <a:lstStyle/>
          <a:p>
            <a:pPr eaLnBrk="1" hangingPunct="1"/>
            <a:r>
              <a:rPr lang="en-US" dirty="0" smtClean="0">
                <a:latin typeface="Arial" pitchFamily="34" charset="0"/>
              </a:rPr>
              <a:t>Bacillus = anthrax, BT</a:t>
            </a:r>
          </a:p>
          <a:p>
            <a:pPr eaLnBrk="1" hangingPunct="1"/>
            <a:r>
              <a:rPr lang="en-US" dirty="0" err="1" smtClean="0">
                <a:latin typeface="Arial" pitchFamily="34" charset="0"/>
              </a:rPr>
              <a:t>Bordetella</a:t>
            </a:r>
            <a:r>
              <a:rPr lang="en-US" dirty="0" smtClean="0">
                <a:latin typeface="Arial" pitchFamily="34" charset="0"/>
              </a:rPr>
              <a:t> = </a:t>
            </a:r>
            <a:r>
              <a:rPr lang="en-US" dirty="0" err="1" smtClean="0">
                <a:latin typeface="Arial" pitchFamily="34" charset="0"/>
              </a:rPr>
              <a:t>pertussis</a:t>
            </a:r>
            <a:r>
              <a:rPr lang="en-US" dirty="0" smtClean="0">
                <a:latin typeface="Arial" pitchFamily="34" charset="0"/>
              </a:rPr>
              <a:t> or whooping cough, kennel cough </a:t>
            </a:r>
          </a:p>
          <a:p>
            <a:pPr eaLnBrk="1" hangingPunct="1"/>
            <a:r>
              <a:rPr lang="en-US" dirty="0" smtClean="0">
                <a:latin typeface="Arial" pitchFamily="34" charset="0"/>
              </a:rPr>
              <a:t>Clostridium = botulism &amp; tetanus</a:t>
            </a:r>
          </a:p>
          <a:p>
            <a:pPr eaLnBrk="1" hangingPunct="1"/>
            <a:r>
              <a:rPr lang="en-US" dirty="0" smtClean="0">
                <a:latin typeface="Arial" pitchFamily="34" charset="0"/>
              </a:rPr>
              <a:t>Escherichia = E. coli</a:t>
            </a:r>
          </a:p>
          <a:p>
            <a:pPr eaLnBrk="1" hangingPunct="1"/>
            <a:r>
              <a:rPr lang="en-US" dirty="0" err="1" smtClean="0">
                <a:latin typeface="Arial" pitchFamily="34" charset="0"/>
              </a:rPr>
              <a:t>Spirulina</a:t>
            </a:r>
            <a:r>
              <a:rPr lang="en-US" dirty="0" smtClean="0">
                <a:latin typeface="Arial" pitchFamily="34" charset="0"/>
              </a:rPr>
              <a:t> = blue-</a:t>
            </a:r>
            <a:r>
              <a:rPr lang="en-US" dirty="0" err="1" smtClean="0">
                <a:latin typeface="Arial" pitchFamily="34" charset="0"/>
              </a:rPr>
              <a:t>gren</a:t>
            </a:r>
            <a:r>
              <a:rPr lang="en-US" dirty="0" smtClean="0">
                <a:latin typeface="Arial" pitchFamily="34" charset="0"/>
              </a:rPr>
              <a:t> algae</a:t>
            </a:r>
          </a:p>
          <a:p>
            <a:pPr eaLnBrk="1" hangingPunct="1"/>
            <a:r>
              <a:rPr lang="en-US" dirty="0" smtClean="0">
                <a:latin typeface="Arial" pitchFamily="34" charset="0"/>
              </a:rPr>
              <a:t>Staph</a:t>
            </a:r>
          </a:p>
          <a:p>
            <a:pPr eaLnBrk="1" hangingPunct="1"/>
            <a:r>
              <a:rPr lang="en-US" dirty="0" smtClean="0">
                <a:latin typeface="Arial" pitchFamily="34" charset="0"/>
              </a:rPr>
              <a:t>Strep</a:t>
            </a:r>
          </a:p>
          <a:p>
            <a:pPr eaLnBrk="1" hangingPunct="1"/>
            <a:r>
              <a:rPr lang="en-US" dirty="0" smtClean="0">
                <a:latin typeface="Arial" pitchFamily="34" charset="0"/>
              </a:rPr>
              <a:t>Salmonella</a:t>
            </a:r>
          </a:p>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0EB7FC5-A2A2-4648-9728-0AAAFCBE6CAD}" type="slidenum">
              <a:rPr lang="en-US" smtClean="0"/>
              <a:pPr/>
              <a:t>4</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3229744-A162-42B7-8568-B26B8EAC13B0}" type="slidenum">
              <a:rPr lang="en-US" smtClean="0"/>
              <a:pPr/>
              <a:t>5</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A8014688-6443-41C8-A3FD-25C836A1469B}" type="slidenum">
              <a:rPr lang="en-US" smtClean="0"/>
              <a:pPr/>
              <a:t>6</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B33815B-7DEE-4636-9856-A62AC309DD45}" type="slidenum">
              <a:rPr lang="en-US" smtClean="0"/>
              <a:pPr/>
              <a:t>7</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34720" y="4415790"/>
            <a:ext cx="5140960" cy="4415790"/>
          </a:xfrm>
          <a:noFill/>
          <a:ln/>
        </p:spPr>
        <p:txBody>
          <a:bodyPr/>
          <a:lstStyle/>
          <a:p>
            <a:pPr eaLnBrk="1" hangingPunct="1"/>
            <a:r>
              <a:rPr lang="en-US" sz="1100" dirty="0" smtClean="0">
                <a:latin typeface="Arial" pitchFamily="34" charset="0"/>
              </a:rPr>
              <a:t>Most pathogenic bacteria in humans are gram-negative organisms.</a:t>
            </a:r>
          </a:p>
          <a:p>
            <a:pPr eaLnBrk="1" hangingPunct="1"/>
            <a:r>
              <a:rPr lang="en-US" sz="1100" dirty="0" smtClean="0">
                <a:latin typeface="Arial" pitchFamily="34" charset="0"/>
              </a:rPr>
              <a:t>Escherichia coli, Salmonella, and other </a:t>
            </a:r>
            <a:r>
              <a:rPr lang="en-US" sz="1100" dirty="0" err="1" smtClean="0">
                <a:latin typeface="Arial" pitchFamily="34" charset="0"/>
              </a:rPr>
              <a:t>Enterobacteriaceae</a:t>
            </a:r>
            <a:r>
              <a:rPr lang="en-US" sz="1100" dirty="0" smtClean="0">
                <a:latin typeface="Arial" pitchFamily="34" charset="0"/>
              </a:rPr>
              <a:t>, Pseudomonas, </a:t>
            </a:r>
            <a:r>
              <a:rPr lang="en-US" sz="1100" dirty="0" err="1" smtClean="0">
                <a:latin typeface="Arial" pitchFamily="34" charset="0"/>
              </a:rPr>
              <a:t>Moraxella</a:t>
            </a:r>
            <a:r>
              <a:rPr lang="en-US" sz="1100" dirty="0" smtClean="0">
                <a:latin typeface="Arial" pitchFamily="34" charset="0"/>
              </a:rPr>
              <a:t>, Helicobacter, </a:t>
            </a:r>
            <a:r>
              <a:rPr lang="en-US" sz="1100" dirty="0" err="1" smtClean="0">
                <a:latin typeface="Arial" pitchFamily="34" charset="0"/>
              </a:rPr>
              <a:t>Stenotrophomonas</a:t>
            </a:r>
            <a:r>
              <a:rPr lang="en-US" sz="1100" dirty="0" smtClean="0">
                <a:latin typeface="Arial" pitchFamily="34" charset="0"/>
              </a:rPr>
              <a:t>, </a:t>
            </a:r>
            <a:r>
              <a:rPr lang="en-US" sz="1100" dirty="0" err="1" smtClean="0">
                <a:latin typeface="Arial" pitchFamily="34" charset="0"/>
              </a:rPr>
              <a:t>Legionella</a:t>
            </a:r>
            <a:r>
              <a:rPr lang="en-US" sz="1100" dirty="0" smtClean="0">
                <a:latin typeface="Arial" pitchFamily="34" charset="0"/>
              </a:rPr>
              <a:t> and </a:t>
            </a:r>
            <a:r>
              <a:rPr lang="en-US" sz="1100" dirty="0" err="1" smtClean="0">
                <a:latin typeface="Arial" pitchFamily="34" charset="0"/>
              </a:rPr>
              <a:t>Wolbachia</a:t>
            </a:r>
            <a:r>
              <a:rPr lang="en-US" sz="1100" dirty="0" smtClean="0">
                <a:latin typeface="Arial" pitchFamily="34" charset="0"/>
              </a:rPr>
              <a:t> and many others,  </a:t>
            </a:r>
            <a:r>
              <a:rPr lang="en-US" sz="1100" dirty="0" err="1" smtClean="0">
                <a:latin typeface="Arial" pitchFamily="34" charset="0"/>
              </a:rPr>
              <a:t>cyanobacteria</a:t>
            </a:r>
            <a:r>
              <a:rPr lang="en-US" sz="1100" dirty="0" smtClean="0">
                <a:latin typeface="Arial" pitchFamily="34" charset="0"/>
              </a:rPr>
              <a:t>, </a:t>
            </a:r>
            <a:r>
              <a:rPr lang="en-US" sz="1100" dirty="0" err="1" smtClean="0">
                <a:latin typeface="Arial" pitchFamily="34" charset="0"/>
              </a:rPr>
              <a:t>spirochaetes</a:t>
            </a:r>
            <a:r>
              <a:rPr lang="en-US" sz="1100" dirty="0" smtClean="0">
                <a:latin typeface="Arial" pitchFamily="34" charset="0"/>
              </a:rPr>
              <a:t>, green sulfur and green non-sulfur bacteria.</a:t>
            </a:r>
          </a:p>
          <a:p>
            <a:pPr eaLnBrk="1" hangingPunct="1"/>
            <a:r>
              <a:rPr lang="en-US" sz="1100" dirty="0" smtClean="0">
                <a:latin typeface="Arial" pitchFamily="34" charset="0"/>
              </a:rPr>
              <a:t>Medically relevant Gram-negative </a:t>
            </a:r>
            <a:r>
              <a:rPr lang="en-US" sz="1100" dirty="0" err="1" smtClean="0">
                <a:latin typeface="Arial" pitchFamily="34" charset="0"/>
              </a:rPr>
              <a:t>cocci</a:t>
            </a:r>
            <a:r>
              <a:rPr lang="en-US" sz="1100" dirty="0" smtClean="0">
                <a:latin typeface="Arial" pitchFamily="34" charset="0"/>
              </a:rPr>
              <a:t> include three organisms, which cause a sexually transmitted disease (</a:t>
            </a:r>
            <a:r>
              <a:rPr lang="en-US" sz="1100" dirty="0" err="1" smtClean="0">
                <a:latin typeface="Arial" pitchFamily="34" charset="0"/>
              </a:rPr>
              <a:t>Neisseria</a:t>
            </a:r>
            <a:r>
              <a:rPr lang="en-US" sz="1100" dirty="0" smtClean="0">
                <a:latin typeface="Arial" pitchFamily="34" charset="0"/>
              </a:rPr>
              <a:t> </a:t>
            </a:r>
            <a:r>
              <a:rPr lang="en-US" sz="1100" dirty="0" err="1" smtClean="0">
                <a:latin typeface="Arial" pitchFamily="34" charset="0"/>
              </a:rPr>
              <a:t>gonorrhoeae</a:t>
            </a:r>
            <a:r>
              <a:rPr lang="en-US" sz="1100" dirty="0" smtClean="0">
                <a:latin typeface="Arial" pitchFamily="34" charset="0"/>
              </a:rPr>
              <a:t>), a meningitis (</a:t>
            </a:r>
            <a:r>
              <a:rPr lang="en-US" sz="1100" dirty="0" err="1" smtClean="0">
                <a:latin typeface="Arial" pitchFamily="34" charset="0"/>
              </a:rPr>
              <a:t>Neisseria</a:t>
            </a:r>
            <a:r>
              <a:rPr lang="en-US" sz="1100" dirty="0" smtClean="0">
                <a:latin typeface="Arial" pitchFamily="34" charset="0"/>
              </a:rPr>
              <a:t> </a:t>
            </a:r>
            <a:r>
              <a:rPr lang="en-US" sz="1100" dirty="0" err="1" smtClean="0">
                <a:latin typeface="Arial" pitchFamily="34" charset="0"/>
              </a:rPr>
              <a:t>meningitidis</a:t>
            </a:r>
            <a:r>
              <a:rPr lang="en-US" sz="1100" dirty="0" smtClean="0">
                <a:latin typeface="Arial" pitchFamily="34" charset="0"/>
              </a:rPr>
              <a:t>), and respiratory symptoms (</a:t>
            </a:r>
            <a:r>
              <a:rPr lang="en-US" sz="1100" dirty="0" err="1" smtClean="0">
                <a:latin typeface="Arial" pitchFamily="34" charset="0"/>
              </a:rPr>
              <a:t>Moraxella</a:t>
            </a:r>
            <a:r>
              <a:rPr lang="en-US" sz="1100" dirty="0" smtClean="0">
                <a:latin typeface="Arial" pitchFamily="34" charset="0"/>
              </a:rPr>
              <a:t> </a:t>
            </a:r>
            <a:r>
              <a:rPr lang="en-US" sz="1100" dirty="0" err="1" smtClean="0">
                <a:latin typeface="Arial" pitchFamily="34" charset="0"/>
              </a:rPr>
              <a:t>catarrhalis</a:t>
            </a:r>
            <a:r>
              <a:rPr lang="en-US" sz="1100" dirty="0" smtClean="0">
                <a:latin typeface="Arial" pitchFamily="34" charset="0"/>
              </a:rPr>
              <a:t>).</a:t>
            </a:r>
          </a:p>
          <a:p>
            <a:pPr eaLnBrk="1" hangingPunct="1"/>
            <a:r>
              <a:rPr lang="en-US" sz="1100" dirty="0" smtClean="0">
                <a:latin typeface="Arial" pitchFamily="34" charset="0"/>
              </a:rPr>
              <a:t>Medically relevant Gram-negative bacilli include a multitude of species. Some of them primarily cause respiratory problems (</a:t>
            </a:r>
            <a:r>
              <a:rPr lang="en-US" sz="1100" dirty="0" err="1" smtClean="0">
                <a:latin typeface="Arial" pitchFamily="34" charset="0"/>
              </a:rPr>
              <a:t>Hemophilus</a:t>
            </a:r>
            <a:r>
              <a:rPr lang="en-US" sz="1100" dirty="0" smtClean="0">
                <a:latin typeface="Arial" pitchFamily="34" charset="0"/>
              </a:rPr>
              <a:t> </a:t>
            </a:r>
            <a:r>
              <a:rPr lang="en-US" sz="1100" dirty="0" err="1" smtClean="0">
                <a:latin typeface="Arial" pitchFamily="34" charset="0"/>
              </a:rPr>
              <a:t>influenzae</a:t>
            </a:r>
            <a:r>
              <a:rPr lang="en-US" sz="1100" dirty="0" smtClean="0">
                <a:latin typeface="Arial" pitchFamily="34" charset="0"/>
              </a:rPr>
              <a:t>, </a:t>
            </a:r>
            <a:r>
              <a:rPr lang="en-US" sz="1100" dirty="0" err="1" smtClean="0">
                <a:latin typeface="Arial" pitchFamily="34" charset="0"/>
              </a:rPr>
              <a:t>Klebsiella</a:t>
            </a:r>
            <a:r>
              <a:rPr lang="en-US" sz="1100" dirty="0" smtClean="0">
                <a:latin typeface="Arial" pitchFamily="34" charset="0"/>
              </a:rPr>
              <a:t> </a:t>
            </a:r>
            <a:r>
              <a:rPr lang="en-US" sz="1100" dirty="0" err="1" smtClean="0">
                <a:latin typeface="Arial" pitchFamily="34" charset="0"/>
              </a:rPr>
              <a:t>pneumoniae</a:t>
            </a:r>
            <a:r>
              <a:rPr lang="en-US" sz="1100" dirty="0" smtClean="0">
                <a:latin typeface="Arial" pitchFamily="34" charset="0"/>
              </a:rPr>
              <a:t>, </a:t>
            </a:r>
            <a:r>
              <a:rPr lang="en-US" sz="1100" dirty="0" err="1" smtClean="0">
                <a:latin typeface="Arial" pitchFamily="34" charset="0"/>
              </a:rPr>
              <a:t>Legionella</a:t>
            </a:r>
            <a:r>
              <a:rPr lang="en-US" sz="1100" dirty="0" smtClean="0">
                <a:latin typeface="Arial" pitchFamily="34" charset="0"/>
              </a:rPr>
              <a:t> </a:t>
            </a:r>
            <a:r>
              <a:rPr lang="en-US" sz="1100" dirty="0" err="1" smtClean="0">
                <a:latin typeface="Arial" pitchFamily="34" charset="0"/>
              </a:rPr>
              <a:t>pneumophila</a:t>
            </a:r>
            <a:r>
              <a:rPr lang="en-US" sz="1100" dirty="0" smtClean="0">
                <a:latin typeface="Arial" pitchFamily="34" charset="0"/>
              </a:rPr>
              <a:t>, Pseudomonas </a:t>
            </a:r>
            <a:r>
              <a:rPr lang="en-US" sz="1100" dirty="0" err="1" smtClean="0">
                <a:latin typeface="Arial" pitchFamily="34" charset="0"/>
              </a:rPr>
              <a:t>aeruginosa</a:t>
            </a:r>
            <a:r>
              <a:rPr lang="en-US" sz="1100" dirty="0" smtClean="0">
                <a:latin typeface="Arial" pitchFamily="34" charset="0"/>
              </a:rPr>
              <a:t>), primarily urinary problems (Escherichia coli, Proteus mirabilis, </a:t>
            </a:r>
            <a:r>
              <a:rPr lang="en-US" sz="1100" dirty="0" err="1" smtClean="0">
                <a:latin typeface="Arial" pitchFamily="34" charset="0"/>
              </a:rPr>
              <a:t>Enterobacter</a:t>
            </a:r>
            <a:r>
              <a:rPr lang="en-US" sz="1100" dirty="0" smtClean="0">
                <a:latin typeface="Arial" pitchFamily="34" charset="0"/>
              </a:rPr>
              <a:t> cloacae, </a:t>
            </a:r>
            <a:r>
              <a:rPr lang="en-US" sz="1100" dirty="0" err="1" smtClean="0">
                <a:latin typeface="Arial" pitchFamily="34" charset="0"/>
              </a:rPr>
              <a:t>Serratia</a:t>
            </a:r>
            <a:r>
              <a:rPr lang="en-US" sz="1100" dirty="0" smtClean="0">
                <a:latin typeface="Arial" pitchFamily="34" charset="0"/>
              </a:rPr>
              <a:t> </a:t>
            </a:r>
            <a:r>
              <a:rPr lang="en-US" sz="1100" dirty="0" err="1" smtClean="0">
                <a:latin typeface="Arial" pitchFamily="34" charset="0"/>
              </a:rPr>
              <a:t>marcescens</a:t>
            </a:r>
            <a:r>
              <a:rPr lang="en-US" sz="1100" dirty="0" smtClean="0">
                <a:latin typeface="Arial" pitchFamily="34" charset="0"/>
              </a:rPr>
              <a:t>), and primarily gastrointestinal problems (Helicobacter pylori, Salmonella </a:t>
            </a:r>
            <a:r>
              <a:rPr lang="en-US" sz="1100" dirty="0" err="1" smtClean="0">
                <a:latin typeface="Arial" pitchFamily="34" charset="0"/>
              </a:rPr>
              <a:t>enteritidis</a:t>
            </a:r>
            <a:r>
              <a:rPr lang="en-US" sz="1100" dirty="0" smtClean="0">
                <a:latin typeface="Arial" pitchFamily="34" charset="0"/>
              </a:rPr>
              <a:t>, Salmonella </a:t>
            </a:r>
            <a:r>
              <a:rPr lang="en-US" sz="1100" dirty="0" err="1" smtClean="0">
                <a:latin typeface="Arial" pitchFamily="34" charset="0"/>
              </a:rPr>
              <a:t>typhi</a:t>
            </a:r>
            <a:r>
              <a:rPr lang="en-US" sz="1100" dirty="0" smtClean="0">
                <a:latin typeface="Arial" pitchFamily="34" charset="0"/>
              </a:rPr>
              <a:t>).</a:t>
            </a:r>
          </a:p>
          <a:p>
            <a:pPr eaLnBrk="1" hangingPunct="1"/>
            <a:r>
              <a:rPr lang="en-US" sz="1100" dirty="0" smtClean="0">
                <a:latin typeface="Arial" pitchFamily="34" charset="0"/>
              </a:rPr>
              <a:t>Classically, six gram-positive organisms are typically pathogenic in humans. Two of these, Streptococcus and Staphylococcus, are </a:t>
            </a:r>
            <a:r>
              <a:rPr lang="en-US" sz="1100" dirty="0" err="1" smtClean="0">
                <a:latin typeface="Arial" pitchFamily="34" charset="0"/>
              </a:rPr>
              <a:t>cocci</a:t>
            </a:r>
            <a:r>
              <a:rPr lang="en-US" sz="1100" dirty="0" smtClean="0">
                <a:latin typeface="Arial" pitchFamily="34" charset="0"/>
              </a:rPr>
              <a:t> (round bacteria). The remaining organisms are bacilli (rod-shaped bacteria) and can be subdivided based on their ability to form spores. The non-spore formers are </a:t>
            </a:r>
            <a:r>
              <a:rPr lang="en-US" sz="1100" dirty="0" err="1" smtClean="0">
                <a:latin typeface="Arial" pitchFamily="34" charset="0"/>
              </a:rPr>
              <a:t>Corynebacterium</a:t>
            </a:r>
            <a:r>
              <a:rPr lang="en-US" sz="1100" dirty="0" smtClean="0">
                <a:latin typeface="Arial" pitchFamily="34" charset="0"/>
              </a:rPr>
              <a:t> and </a:t>
            </a:r>
            <a:r>
              <a:rPr lang="en-US" sz="1100" dirty="0" err="1" smtClean="0">
                <a:latin typeface="Arial" pitchFamily="34" charset="0"/>
              </a:rPr>
              <a:t>Listeria</a:t>
            </a:r>
            <a:r>
              <a:rPr lang="en-US" sz="1100" dirty="0" smtClean="0">
                <a:latin typeface="Arial" pitchFamily="34" charset="0"/>
              </a:rPr>
              <a:t> (food poisoning w/ 25% mortality </a:t>
            </a:r>
            <a:r>
              <a:rPr lang="en-US" sz="1100" dirty="0" err="1" smtClean="0">
                <a:latin typeface="Arial" pitchFamily="34" charset="0"/>
              </a:rPr>
              <a:t>vs</a:t>
            </a:r>
            <a:r>
              <a:rPr lang="en-US" sz="1100" dirty="0" smtClean="0">
                <a:latin typeface="Arial" pitchFamily="34" charset="0"/>
              </a:rPr>
              <a:t> 1% in Salmonella), while Bacillus and Clostridium (botulism &amp; tetanus) produce spores. The spore-forming bacteria can again be divided based on their respiration: Bacillus is a facultative anaerobe, while Clostridium is an obligate anaerobe.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7FB1034-3A57-48F7-8A69-A58D92B59A00}" type="slidenum">
              <a:rPr lang="en-US" smtClean="0"/>
              <a:pPr/>
              <a:t>8</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CE38359-D18C-4C05-917C-05A0860FEF59}" type="slidenum">
              <a:rPr lang="en-US" smtClean="0"/>
              <a:pPr/>
              <a:t>9</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latin typeface="Arial" pitchFamily="34" charset="0"/>
              </a:rPr>
              <a:t>The adult human body contains an estimated 1 * 10^14 cells (a 1 followed by 14 zeros), 10% of which actually belong to us!! Thus, we have roughly 10 times more cells living in us than we do cells that make up our own bodies. Most of these 'outside' cells are bacteria living in the gastrointestinal tract. More than 400 species of microbes live in the colon alone, and can reach a density of 1 * 10^11 organism per milliliter of 'intestinal </a:t>
            </a:r>
            <a:r>
              <a:rPr lang="en-US" dirty="0" err="1" smtClean="0">
                <a:latin typeface="Arial" pitchFamily="34" charset="0"/>
              </a:rPr>
              <a:t>lumenal</a:t>
            </a:r>
            <a:r>
              <a:rPr lang="en-US" dirty="0" smtClean="0">
                <a:latin typeface="Arial" pitchFamily="34" charset="0"/>
              </a:rPr>
              <a:t> contents.' </a:t>
            </a:r>
          </a:p>
          <a:p>
            <a:pPr eaLnBrk="1" hangingPunct="1"/>
            <a:endParaRPr lang="en-US" dirty="0" smtClean="0">
              <a:latin typeface="Arial" pitchFamily="34" charset="0"/>
            </a:endParaRPr>
          </a:p>
          <a:p>
            <a:pPr eaLnBrk="1" hangingPunct="1"/>
            <a:r>
              <a:rPr lang="en-US" dirty="0" smtClean="0">
                <a:latin typeface="Arial" pitchFamily="34" charset="0"/>
              </a:rPr>
              <a:t>Direct transfer of DNA between 2 bacterial cells that are temporarily joined</a:t>
            </a:r>
          </a:p>
          <a:p>
            <a:pPr lvl="1" eaLnBrk="1" hangingPunct="1"/>
            <a:r>
              <a:rPr lang="en-US" dirty="0" smtClean="0">
                <a:latin typeface="Arial" pitchFamily="34" charset="0"/>
              </a:rPr>
              <a:t>results from presence of F plasmid with F factor</a:t>
            </a:r>
          </a:p>
          <a:p>
            <a:pPr lvl="2" eaLnBrk="1" hangingPunct="1"/>
            <a:r>
              <a:rPr lang="en-US" dirty="0" smtClean="0">
                <a:latin typeface="Arial" pitchFamily="34" charset="0"/>
              </a:rPr>
              <a:t>F for “fertility” DNA</a:t>
            </a:r>
          </a:p>
          <a:p>
            <a:pPr lvl="1" eaLnBrk="1" hangingPunct="1"/>
            <a:r>
              <a:rPr lang="en-US" dirty="0" smtClean="0">
                <a:latin typeface="Arial" pitchFamily="34" charset="0"/>
              </a:rPr>
              <a:t>E. coli “male” extends sex </a:t>
            </a:r>
            <a:r>
              <a:rPr lang="en-US" dirty="0" err="1" smtClean="0">
                <a:latin typeface="Arial" pitchFamily="34" charset="0"/>
              </a:rPr>
              <a:t>pilli</a:t>
            </a:r>
            <a:r>
              <a:rPr lang="en-US" dirty="0" smtClean="0">
                <a:latin typeface="Arial" pitchFamily="34" charset="0"/>
              </a:rPr>
              <a:t>, attaches to female bacterium</a:t>
            </a:r>
          </a:p>
          <a:p>
            <a:pPr lvl="1" eaLnBrk="1" hangingPunct="1"/>
            <a:r>
              <a:rPr lang="en-US" dirty="0" err="1" smtClean="0">
                <a:latin typeface="Arial" pitchFamily="34" charset="0"/>
              </a:rPr>
              <a:t>cytoplasmic</a:t>
            </a:r>
            <a:r>
              <a:rPr lang="en-US" dirty="0" smtClean="0">
                <a:latin typeface="Arial" pitchFamily="34" charset="0"/>
              </a:rPr>
              <a:t> bridge allows transfer of DNA</a:t>
            </a:r>
          </a:p>
          <a:p>
            <a:pPr eaLnBrk="1" hangingPunct="1"/>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smtClean="0">
              <a:latin typeface="Arial" pitchFamily="34" charset="0"/>
            </a:endParaRPr>
          </a:p>
        </p:txBody>
      </p:sp>
      <p:sp>
        <p:nvSpPr>
          <p:cNvPr id="31748" name="Slide Number Placeholder 3"/>
          <p:cNvSpPr>
            <a:spLocks noGrp="1"/>
          </p:cNvSpPr>
          <p:nvPr>
            <p:ph type="sldNum" sz="quarter" idx="5"/>
          </p:nvPr>
        </p:nvSpPr>
        <p:spPr>
          <a:noFill/>
        </p:spPr>
        <p:txBody>
          <a:bodyPr/>
          <a:lstStyle/>
          <a:p>
            <a:fld id="{0DDFEF9A-9F1B-45BD-BD7F-7578C5E30CAF}"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C9A5F4-1F6F-4B07-8623-124BAFCBC544}"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9252D-B0E5-4318-89E3-9E1132C2B5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C9A5F4-1F6F-4B07-8623-124BAFCBC544}"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9252D-B0E5-4318-89E3-9E1132C2B5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C9A5F4-1F6F-4B07-8623-124BAFCBC544}"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9252D-B0E5-4318-89E3-9E1132C2B5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C9A5F4-1F6F-4B07-8623-124BAFCBC544}"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9252D-B0E5-4318-89E3-9E1132C2B5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C9A5F4-1F6F-4B07-8623-124BAFCBC544}"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9252D-B0E5-4318-89E3-9E1132C2B5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C9A5F4-1F6F-4B07-8623-124BAFCBC544}"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9252D-B0E5-4318-89E3-9E1132C2B5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C9A5F4-1F6F-4B07-8623-124BAFCBC544}" type="datetimeFigureOut">
              <a:rPr lang="en-US" smtClean="0"/>
              <a:pPr/>
              <a:t>4/26/2012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C9252D-B0E5-4318-89E3-9E1132C2B5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C9A5F4-1F6F-4B07-8623-124BAFCBC544}" type="datetimeFigureOut">
              <a:rPr lang="en-US" smtClean="0"/>
              <a:pPr/>
              <a:t>4/26/2012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C9252D-B0E5-4318-89E3-9E1132C2B5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9A5F4-1F6F-4B07-8623-124BAFCBC544}" type="datetimeFigureOut">
              <a:rPr lang="en-US" smtClean="0"/>
              <a:pPr/>
              <a:t>4/26/2012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C9252D-B0E5-4318-89E3-9E1132C2B5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C9A5F4-1F6F-4B07-8623-124BAFCBC544}"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9252D-B0E5-4318-89E3-9E1132C2B5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C9A5F4-1F6F-4B07-8623-124BAFCBC544}"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9252D-B0E5-4318-89E3-9E1132C2B5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9A5F4-1F6F-4B07-8623-124BAFCBC544}" type="datetimeFigureOut">
              <a:rPr lang="en-US" smtClean="0"/>
              <a:pPr/>
              <a:t>4/26/2012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9252D-B0E5-4318-89E3-9E1132C2B5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audio" Target="../media/audio3.wav"/><Relationship Id="rId7" Type="http://schemas.openxmlformats.org/officeDocument/2006/relationships/image" Target="../media/image4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audio" Target="../media/audio1.wav"/><Relationship Id="rId7"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audio" Target="../media/audio2.wav"/><Relationship Id="rId10" Type="http://schemas.openxmlformats.org/officeDocument/2006/relationships/image" Target="../media/image52.png"/><Relationship Id="rId4" Type="http://schemas.openxmlformats.org/officeDocument/2006/relationships/audio" Target="../media/audio3.wav"/><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youtu.be/wVkCyU5aeeU" TargetMode="External"/><Relationship Id="rId2" Type="http://schemas.openxmlformats.org/officeDocument/2006/relationships/hyperlink" Target="http://youtu.be/_J9-xKitsd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gif"/><Relationship Id="rId4" Type="http://schemas.openxmlformats.org/officeDocument/2006/relationships/audio" Target="../media/audio3.wav"/><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22.jpeg"/><Relationship Id="rId3" Type="http://schemas.openxmlformats.org/officeDocument/2006/relationships/audio" Target="../media/audio1.wav"/><Relationship Id="rId7" Type="http://schemas.openxmlformats.org/officeDocument/2006/relationships/audio" Target="../media/audio2.wav"/><Relationship Id="rId12"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image" Target="../media/image20.jpeg"/><Relationship Id="rId5" Type="http://schemas.openxmlformats.org/officeDocument/2006/relationships/audio" Target="../media/audio3.wav"/><Relationship Id="rId15" Type="http://schemas.openxmlformats.org/officeDocument/2006/relationships/image" Target="../media/image24.png"/><Relationship Id="rId10" Type="http://schemas.openxmlformats.org/officeDocument/2006/relationships/image" Target="../media/image19.jpeg"/><Relationship Id="rId4" Type="http://schemas.openxmlformats.org/officeDocument/2006/relationships/audio" Target="../media/audio4.wav"/><Relationship Id="rId9" Type="http://schemas.openxmlformats.org/officeDocument/2006/relationships/image" Target="../media/image18.jpeg"/><Relationship Id="rId14"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audio" Target="../media/audio4.wav"/><Relationship Id="rId4" Type="http://schemas.openxmlformats.org/officeDocument/2006/relationships/audio" Target="../media/audio2.wav"/><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audio" Target="../media/audio4.wav"/></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audio" Target="../media/audio2.wav"/><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audio" Target="../media/audio1.wav"/><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audio" Target="../media/audio7.wav"/><Relationship Id="rId11" Type="http://schemas.openxmlformats.org/officeDocument/2006/relationships/image" Target="../media/image40.png"/><Relationship Id="rId5" Type="http://schemas.openxmlformats.org/officeDocument/2006/relationships/audio" Target="../media/audio6.wav"/><Relationship Id="rId10" Type="http://schemas.openxmlformats.org/officeDocument/2006/relationships/image" Target="../media/image39.png"/><Relationship Id="rId4" Type="http://schemas.openxmlformats.org/officeDocument/2006/relationships/audio" Target="../media/audio2.wav"/><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audio" Target="../media/audio5.wav"/><Relationship Id="rId5" Type="http://schemas.openxmlformats.org/officeDocument/2006/relationships/audio" Target="../media/audio2.wav"/><Relationship Id="rId10" Type="http://schemas.openxmlformats.org/officeDocument/2006/relationships/image" Target="../media/image43.png"/><Relationship Id="rId4" Type="http://schemas.openxmlformats.org/officeDocument/2006/relationships/audio" Target="../media/audio3.wav"/><Relationship Id="rId9"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r>
              <a:rPr lang="en-US" smtClean="0"/>
              <a:t>Prokaryotes</a:t>
            </a:r>
          </a:p>
        </p:txBody>
      </p:sp>
      <p:sp>
        <p:nvSpPr>
          <p:cNvPr id="9220" name="Rectangle 3" descr="Rectangle: Click to edit Master text styles&#10;Second level&#10;Third level&#10;Fourth level&#10;Fifth level"/>
          <p:cNvSpPr>
            <a:spLocks noGrp="1" noChangeArrowheads="1"/>
          </p:cNvSpPr>
          <p:nvPr>
            <p:ph type="subTitle" idx="1"/>
          </p:nvPr>
        </p:nvSpPr>
        <p:spPr/>
        <p:txBody>
          <a:bodyPr rtlCol="0">
            <a:normAutofit/>
          </a:bodyPr>
          <a:lstStyle/>
          <a:p>
            <a:pPr fontAlgn="auto">
              <a:spcAft>
                <a:spcPts val="0"/>
              </a:spcAft>
              <a:buFont typeface="Wingdings" pitchFamily="2" charset="2"/>
              <a:buNone/>
              <a:defRPr/>
            </a:pPr>
            <a:r>
              <a:rPr lang="en-US" dirty="0" smtClean="0"/>
              <a:t>Domain Bacteria</a:t>
            </a:r>
          </a:p>
          <a:p>
            <a:pPr fontAlgn="auto">
              <a:spcAft>
                <a:spcPts val="0"/>
              </a:spcAft>
              <a:buFont typeface="Wingdings" pitchFamily="2" charset="2"/>
              <a:buNone/>
              <a:defRPr/>
            </a:pPr>
            <a:r>
              <a:rPr lang="en-US" dirty="0" smtClean="0"/>
              <a:t>Domain </a:t>
            </a:r>
            <a:r>
              <a:rPr lang="en-US" dirty="0" err="1" smtClean="0"/>
              <a:t>Archaebacteria</a:t>
            </a:r>
            <a:endParaRPr lang="en-US" dirty="0" smtClean="0"/>
          </a:p>
        </p:txBody>
      </p:sp>
      <p:sp>
        <p:nvSpPr>
          <p:cNvPr id="9218" name="Rectangle 69"/>
          <p:cNvSpPr>
            <a:spLocks noGrp="1" noChangeArrowheads="1"/>
          </p:cNvSpPr>
          <p:nvPr>
            <p:ph type="dt" sz="quarter" idx="10"/>
          </p:nvPr>
        </p:nvSpPr>
        <p:spPr/>
        <p:txBody>
          <a:bodyPr/>
          <a:lstStyle/>
          <a:p>
            <a:pPr>
              <a:defRPr/>
            </a:pPr>
            <a:r>
              <a:rPr lang="en-US"/>
              <a:t>2007-2008</a:t>
            </a:r>
          </a:p>
        </p:txBody>
      </p:sp>
      <p:pic>
        <p:nvPicPr>
          <p:cNvPr id="371716" name="Picture 4"/>
          <p:cNvPicPr>
            <a:picLocks noChangeAspect="1" noChangeArrowheads="1"/>
          </p:cNvPicPr>
          <p:nvPr/>
        </p:nvPicPr>
        <p:blipFill>
          <a:blip r:embed="rId2" cstate="print"/>
          <a:srcRect/>
          <a:stretch>
            <a:fillRect/>
          </a:stretch>
        </p:blipFill>
        <p:spPr bwMode="auto">
          <a:xfrm>
            <a:off x="6931025" y="1727200"/>
            <a:ext cx="2066925" cy="1844675"/>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10246"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9725" y="4706938"/>
            <a:ext cx="1465263" cy="2030412"/>
          </a:xfrm>
          <a:prstGeom prst="rect">
            <a:avLst/>
          </a:prstGeom>
          <a:noFill/>
          <a:ln w="9525">
            <a:noFill/>
            <a:miter lim="800000"/>
            <a:headEnd/>
            <a:tailEnd/>
          </a:ln>
        </p:spPr>
      </p:pic>
      <p:grpSp>
        <p:nvGrpSpPr>
          <p:cNvPr id="2" name="Group 22"/>
          <p:cNvGrpSpPr>
            <a:grpSpLocks/>
          </p:cNvGrpSpPr>
          <p:nvPr/>
        </p:nvGrpSpPr>
        <p:grpSpPr bwMode="auto">
          <a:xfrm>
            <a:off x="5062538" y="4624388"/>
            <a:ext cx="4025900" cy="2132012"/>
            <a:chOff x="3189" y="2913"/>
            <a:chExt cx="2536" cy="1343"/>
          </a:xfrm>
        </p:grpSpPr>
        <p:grpSp>
          <p:nvGrpSpPr>
            <p:cNvPr id="3" name="Group 21"/>
            <p:cNvGrpSpPr>
              <a:grpSpLocks/>
            </p:cNvGrpSpPr>
            <p:nvPr/>
          </p:nvGrpSpPr>
          <p:grpSpPr bwMode="auto">
            <a:xfrm>
              <a:off x="3189" y="2913"/>
              <a:ext cx="2536" cy="1311"/>
              <a:chOff x="3189" y="2913"/>
              <a:chExt cx="2536" cy="1311"/>
            </a:xfrm>
          </p:grpSpPr>
          <p:pic>
            <p:nvPicPr>
              <p:cNvPr id="10257" name="Picture 8"/>
              <p:cNvPicPr>
                <a:picLocks noChangeAspect="1" noChangeArrowheads="1"/>
              </p:cNvPicPr>
              <p:nvPr/>
            </p:nvPicPr>
            <p:blipFill>
              <a:blip r:embed="rId4" cstate="print"/>
              <a:srcRect/>
              <a:stretch>
                <a:fillRect/>
              </a:stretch>
            </p:blipFill>
            <p:spPr bwMode="auto">
              <a:xfrm>
                <a:off x="3264" y="2992"/>
                <a:ext cx="2352" cy="1232"/>
              </a:xfrm>
              <a:prstGeom prst="rect">
                <a:avLst/>
              </a:prstGeom>
              <a:noFill/>
              <a:ln w="9525">
                <a:noFill/>
                <a:miter lim="800000"/>
                <a:headEnd/>
                <a:tailEnd/>
              </a:ln>
            </p:spPr>
          </p:pic>
          <p:grpSp>
            <p:nvGrpSpPr>
              <p:cNvPr id="4" name="Group 14"/>
              <p:cNvGrpSpPr>
                <a:grpSpLocks/>
              </p:cNvGrpSpPr>
              <p:nvPr/>
            </p:nvGrpSpPr>
            <p:grpSpPr bwMode="auto">
              <a:xfrm>
                <a:off x="3189" y="2913"/>
                <a:ext cx="820" cy="436"/>
                <a:chOff x="2222" y="2927"/>
                <a:chExt cx="820" cy="436"/>
              </a:xfrm>
            </p:grpSpPr>
            <p:sp>
              <p:nvSpPr>
                <p:cNvPr id="10265" name="Rectangle 13"/>
                <p:cNvSpPr>
                  <a:spLocks noChangeArrowheads="1"/>
                </p:cNvSpPr>
                <p:nvPr/>
              </p:nvSpPr>
              <p:spPr bwMode="auto">
                <a:xfrm>
                  <a:off x="2222" y="2927"/>
                  <a:ext cx="820" cy="436"/>
                </a:xfrm>
                <a:prstGeom prst="rect">
                  <a:avLst/>
                </a:prstGeom>
                <a:solidFill>
                  <a:srgbClr val="FFCC18"/>
                </a:solidFill>
                <a:ln w="9525">
                  <a:solidFill>
                    <a:schemeClr val="tx1"/>
                  </a:solidFill>
                  <a:miter lim="800000"/>
                  <a:headEnd/>
                  <a:tailEnd/>
                </a:ln>
              </p:spPr>
              <p:txBody>
                <a:bodyPr wrap="none" anchor="ctr"/>
                <a:lstStyle/>
                <a:p>
                  <a:pPr algn="ctr" eaLnBrk="0" hangingPunct="0"/>
                  <a:endParaRPr lang="en-US"/>
                </a:p>
              </p:txBody>
            </p:sp>
            <p:sp>
              <p:nvSpPr>
                <p:cNvPr id="10266" name="Rectangle 9"/>
                <p:cNvSpPr>
                  <a:spLocks noChangeArrowheads="1"/>
                </p:cNvSpPr>
                <p:nvPr/>
              </p:nvSpPr>
              <p:spPr bwMode="auto">
                <a:xfrm>
                  <a:off x="2444" y="3063"/>
                  <a:ext cx="379" cy="196"/>
                </a:xfrm>
                <a:prstGeom prst="rect">
                  <a:avLst/>
                </a:prstGeom>
                <a:noFill/>
                <a:ln w="9525">
                  <a:noFill/>
                  <a:miter lim="800000"/>
                  <a:headEnd/>
                  <a:tailEnd/>
                </a:ln>
              </p:spPr>
              <p:txBody>
                <a:bodyPr wrap="none" lIns="0" tIns="0" rIns="0" bIns="0">
                  <a:spAutoFit/>
                </a:bodyPr>
                <a:lstStyle/>
                <a:p>
                  <a:pPr algn="ctr" eaLnBrk="0" hangingPunct="0">
                    <a:lnSpc>
                      <a:spcPct val="85000"/>
                    </a:lnSpc>
                  </a:pPr>
                  <a:r>
                    <a:rPr lang="en-US" sz="1200" b="1">
                      <a:solidFill>
                        <a:srgbClr val="000000"/>
                      </a:solidFill>
                    </a:rPr>
                    <a:t>Domain</a:t>
                  </a:r>
                </a:p>
                <a:p>
                  <a:pPr algn="ctr" eaLnBrk="0" hangingPunct="0">
                    <a:lnSpc>
                      <a:spcPct val="85000"/>
                    </a:lnSpc>
                  </a:pPr>
                  <a:r>
                    <a:rPr lang="en-US" sz="1200" b="1">
                      <a:solidFill>
                        <a:srgbClr val="000000"/>
                      </a:solidFill>
                    </a:rPr>
                    <a:t>Bacteria</a:t>
                  </a:r>
                  <a:endParaRPr lang="en-US" sz="1200"/>
                </a:p>
              </p:txBody>
            </p:sp>
          </p:grpSp>
          <p:grpSp>
            <p:nvGrpSpPr>
              <p:cNvPr id="5" name="Group 15"/>
              <p:cNvGrpSpPr>
                <a:grpSpLocks/>
              </p:cNvGrpSpPr>
              <p:nvPr/>
            </p:nvGrpSpPr>
            <p:grpSpPr bwMode="auto">
              <a:xfrm>
                <a:off x="4047" y="2913"/>
                <a:ext cx="820" cy="436"/>
                <a:chOff x="2222" y="2927"/>
                <a:chExt cx="820" cy="436"/>
              </a:xfrm>
            </p:grpSpPr>
            <p:sp>
              <p:nvSpPr>
                <p:cNvPr id="10263" name="Rectangle 16"/>
                <p:cNvSpPr>
                  <a:spLocks noChangeArrowheads="1"/>
                </p:cNvSpPr>
                <p:nvPr/>
              </p:nvSpPr>
              <p:spPr bwMode="auto">
                <a:xfrm>
                  <a:off x="2222" y="2927"/>
                  <a:ext cx="820" cy="436"/>
                </a:xfrm>
                <a:prstGeom prst="rect">
                  <a:avLst/>
                </a:prstGeom>
                <a:solidFill>
                  <a:srgbClr val="CC0000"/>
                </a:solidFill>
                <a:ln w="9525">
                  <a:solidFill>
                    <a:schemeClr val="tx1"/>
                  </a:solidFill>
                  <a:miter lim="800000"/>
                  <a:headEnd/>
                  <a:tailEnd/>
                </a:ln>
              </p:spPr>
              <p:txBody>
                <a:bodyPr wrap="none" anchor="ctr"/>
                <a:lstStyle/>
                <a:p>
                  <a:pPr algn="ctr" eaLnBrk="0" hangingPunct="0"/>
                  <a:endParaRPr lang="en-US"/>
                </a:p>
              </p:txBody>
            </p:sp>
            <p:sp>
              <p:nvSpPr>
                <p:cNvPr id="10264" name="Rectangle 17"/>
                <p:cNvSpPr>
                  <a:spLocks noChangeArrowheads="1"/>
                </p:cNvSpPr>
                <p:nvPr/>
              </p:nvSpPr>
              <p:spPr bwMode="auto">
                <a:xfrm>
                  <a:off x="2445" y="3063"/>
                  <a:ext cx="379" cy="196"/>
                </a:xfrm>
                <a:prstGeom prst="rect">
                  <a:avLst/>
                </a:prstGeom>
                <a:solidFill>
                  <a:srgbClr val="CC0000"/>
                </a:solidFill>
                <a:ln w="9525">
                  <a:noFill/>
                  <a:miter lim="800000"/>
                  <a:headEnd/>
                  <a:tailEnd/>
                </a:ln>
              </p:spPr>
              <p:txBody>
                <a:bodyPr wrap="none" lIns="0" tIns="0" rIns="0" bIns="0">
                  <a:spAutoFit/>
                </a:bodyPr>
                <a:lstStyle/>
                <a:p>
                  <a:pPr algn="ctr" eaLnBrk="0" hangingPunct="0">
                    <a:lnSpc>
                      <a:spcPct val="85000"/>
                    </a:lnSpc>
                  </a:pPr>
                  <a:r>
                    <a:rPr lang="en-US" sz="1200" b="1">
                      <a:solidFill>
                        <a:schemeClr val="bg1"/>
                      </a:solidFill>
                    </a:rPr>
                    <a:t>Domain</a:t>
                  </a:r>
                </a:p>
                <a:p>
                  <a:pPr algn="ctr" eaLnBrk="0" hangingPunct="0">
                    <a:lnSpc>
                      <a:spcPct val="85000"/>
                    </a:lnSpc>
                  </a:pPr>
                  <a:r>
                    <a:rPr lang="en-US" sz="1200" b="1">
                      <a:solidFill>
                        <a:schemeClr val="bg1"/>
                      </a:solidFill>
                    </a:rPr>
                    <a:t>Archaea</a:t>
                  </a:r>
                  <a:endParaRPr lang="en-US" sz="1200">
                    <a:solidFill>
                      <a:schemeClr val="bg1"/>
                    </a:solidFill>
                  </a:endParaRPr>
                </a:p>
              </p:txBody>
            </p:sp>
          </p:grpSp>
          <p:grpSp>
            <p:nvGrpSpPr>
              <p:cNvPr id="6" name="Group 18"/>
              <p:cNvGrpSpPr>
                <a:grpSpLocks/>
              </p:cNvGrpSpPr>
              <p:nvPr/>
            </p:nvGrpSpPr>
            <p:grpSpPr bwMode="auto">
              <a:xfrm>
                <a:off x="4905" y="2913"/>
                <a:ext cx="820" cy="436"/>
                <a:chOff x="2222" y="2927"/>
                <a:chExt cx="820" cy="436"/>
              </a:xfrm>
            </p:grpSpPr>
            <p:sp>
              <p:nvSpPr>
                <p:cNvPr id="10261" name="Rectangle 19"/>
                <p:cNvSpPr>
                  <a:spLocks noChangeArrowheads="1"/>
                </p:cNvSpPr>
                <p:nvPr/>
              </p:nvSpPr>
              <p:spPr bwMode="auto">
                <a:xfrm>
                  <a:off x="2222" y="2927"/>
                  <a:ext cx="820" cy="436"/>
                </a:xfrm>
                <a:prstGeom prst="rect">
                  <a:avLst/>
                </a:prstGeom>
                <a:solidFill>
                  <a:schemeClr val="tx2"/>
                </a:solidFill>
                <a:ln w="9525">
                  <a:solidFill>
                    <a:schemeClr val="tx1"/>
                  </a:solidFill>
                  <a:miter lim="800000"/>
                  <a:headEnd/>
                  <a:tailEnd/>
                </a:ln>
              </p:spPr>
              <p:txBody>
                <a:bodyPr wrap="none" anchor="ctr"/>
                <a:lstStyle/>
                <a:p>
                  <a:pPr algn="ctr" eaLnBrk="0" hangingPunct="0"/>
                  <a:endParaRPr lang="en-US"/>
                </a:p>
              </p:txBody>
            </p:sp>
            <p:sp>
              <p:nvSpPr>
                <p:cNvPr id="10262" name="Rectangle 20"/>
                <p:cNvSpPr>
                  <a:spLocks noChangeArrowheads="1"/>
                </p:cNvSpPr>
                <p:nvPr/>
              </p:nvSpPr>
              <p:spPr bwMode="auto">
                <a:xfrm>
                  <a:off x="2446" y="3063"/>
                  <a:ext cx="374" cy="196"/>
                </a:xfrm>
                <a:prstGeom prst="rect">
                  <a:avLst/>
                </a:prstGeom>
                <a:solidFill>
                  <a:schemeClr val="tx2"/>
                </a:solidFill>
                <a:ln w="9525">
                  <a:noFill/>
                  <a:miter lim="800000"/>
                  <a:headEnd/>
                  <a:tailEnd/>
                </a:ln>
              </p:spPr>
              <p:txBody>
                <a:bodyPr wrap="none" lIns="0" tIns="0" rIns="0" bIns="0">
                  <a:spAutoFit/>
                </a:bodyPr>
                <a:lstStyle/>
                <a:p>
                  <a:pPr algn="ctr" eaLnBrk="0" hangingPunct="0">
                    <a:lnSpc>
                      <a:spcPct val="85000"/>
                    </a:lnSpc>
                  </a:pPr>
                  <a:r>
                    <a:rPr lang="en-US" sz="1200" b="1">
                      <a:solidFill>
                        <a:schemeClr val="bg1"/>
                      </a:solidFill>
                    </a:rPr>
                    <a:t>Domain</a:t>
                  </a:r>
                </a:p>
                <a:p>
                  <a:pPr algn="ctr" eaLnBrk="0" hangingPunct="0">
                    <a:lnSpc>
                      <a:spcPct val="85000"/>
                    </a:lnSpc>
                  </a:pPr>
                  <a:r>
                    <a:rPr lang="en-US" sz="1200" b="1">
                      <a:solidFill>
                        <a:schemeClr val="bg1"/>
                      </a:solidFill>
                    </a:rPr>
                    <a:t>Eukarya</a:t>
                  </a:r>
                  <a:endParaRPr lang="en-US" sz="1200">
                    <a:solidFill>
                      <a:schemeClr val="bg1"/>
                    </a:solidFill>
                  </a:endParaRPr>
                </a:p>
              </p:txBody>
            </p:sp>
          </p:grpSp>
        </p:grpSp>
        <p:sp>
          <p:nvSpPr>
            <p:cNvPr id="10256" name="Rectangle 11"/>
            <p:cNvSpPr>
              <a:spLocks noChangeArrowheads="1"/>
            </p:cNvSpPr>
            <p:nvPr/>
          </p:nvSpPr>
          <p:spPr bwMode="auto">
            <a:xfrm>
              <a:off x="4036" y="4158"/>
              <a:ext cx="843" cy="98"/>
            </a:xfrm>
            <a:prstGeom prst="rect">
              <a:avLst/>
            </a:prstGeom>
            <a:noFill/>
            <a:ln w="9525">
              <a:noFill/>
              <a:miter lim="800000"/>
              <a:headEnd/>
              <a:tailEnd/>
            </a:ln>
          </p:spPr>
          <p:txBody>
            <a:bodyPr wrap="none" lIns="0" tIns="0" rIns="0" bIns="0">
              <a:spAutoFit/>
            </a:bodyPr>
            <a:lstStyle/>
            <a:p>
              <a:pPr eaLnBrk="0" hangingPunct="0">
                <a:lnSpc>
                  <a:spcPct val="85000"/>
                </a:lnSpc>
              </a:pPr>
              <a:r>
                <a:rPr lang="en-US" sz="1200" b="1">
                  <a:solidFill>
                    <a:srgbClr val="000000"/>
                  </a:solidFill>
                </a:rPr>
                <a:t>Common ancestor</a:t>
              </a:r>
              <a:endParaRPr lang="en-US" sz="1200"/>
            </a:p>
          </p:txBody>
        </p:sp>
      </p:grpSp>
      <p:pic>
        <p:nvPicPr>
          <p:cNvPr id="10248" name="Picture 23"/>
          <p:cNvPicPr>
            <a:picLocks noChangeAspect="1" noChangeArrowheads="1"/>
          </p:cNvPicPr>
          <p:nvPr/>
        </p:nvPicPr>
        <p:blipFill>
          <a:blip r:embed="rId5" cstate="print"/>
          <a:srcRect/>
          <a:stretch>
            <a:fillRect/>
          </a:stretch>
        </p:blipFill>
        <p:spPr bwMode="auto">
          <a:xfrm>
            <a:off x="31750" y="512763"/>
            <a:ext cx="1365250" cy="1011237"/>
          </a:xfrm>
          <a:prstGeom prst="rect">
            <a:avLst/>
          </a:prstGeom>
          <a:noFill/>
          <a:ln w="9525">
            <a:noFill/>
            <a:miter lim="800000"/>
            <a:headEnd/>
            <a:tailEnd/>
          </a:ln>
        </p:spPr>
      </p:pic>
      <p:pic>
        <p:nvPicPr>
          <p:cNvPr id="10249" name="Picture 24"/>
          <p:cNvPicPr>
            <a:picLocks noChangeAspect="1" noChangeArrowheads="1"/>
          </p:cNvPicPr>
          <p:nvPr/>
        </p:nvPicPr>
        <p:blipFill>
          <a:blip r:embed="rId6" cstate="print"/>
          <a:srcRect/>
          <a:stretch>
            <a:fillRect/>
          </a:stretch>
        </p:blipFill>
        <p:spPr bwMode="auto">
          <a:xfrm>
            <a:off x="1439863" y="512763"/>
            <a:ext cx="1371600" cy="1016000"/>
          </a:xfrm>
          <a:prstGeom prst="rect">
            <a:avLst/>
          </a:prstGeom>
          <a:noFill/>
          <a:ln w="9525">
            <a:noFill/>
            <a:miter lim="800000"/>
            <a:headEnd/>
            <a:tailEnd/>
          </a:ln>
        </p:spPr>
      </p:pic>
      <p:pic>
        <p:nvPicPr>
          <p:cNvPr id="10250" name="Picture 25"/>
          <p:cNvPicPr>
            <a:picLocks noChangeAspect="1" noChangeArrowheads="1"/>
          </p:cNvPicPr>
          <p:nvPr/>
        </p:nvPicPr>
        <p:blipFill>
          <a:blip r:embed="rId7" cstate="print"/>
          <a:srcRect/>
          <a:stretch>
            <a:fillRect/>
          </a:stretch>
        </p:blipFill>
        <p:spPr bwMode="auto">
          <a:xfrm>
            <a:off x="5202238" y="512763"/>
            <a:ext cx="1371600" cy="1016000"/>
          </a:xfrm>
          <a:prstGeom prst="rect">
            <a:avLst/>
          </a:prstGeom>
          <a:noFill/>
          <a:ln w="9525">
            <a:noFill/>
            <a:miter lim="800000"/>
            <a:headEnd/>
            <a:tailEnd/>
          </a:ln>
        </p:spPr>
      </p:pic>
      <p:pic>
        <p:nvPicPr>
          <p:cNvPr id="10251" name="Picture 26"/>
          <p:cNvPicPr>
            <a:picLocks noChangeAspect="1" noChangeArrowheads="1"/>
          </p:cNvPicPr>
          <p:nvPr/>
        </p:nvPicPr>
        <p:blipFill>
          <a:blip r:embed="rId8" cstate="print"/>
          <a:srcRect/>
          <a:stretch>
            <a:fillRect/>
          </a:stretch>
        </p:blipFill>
        <p:spPr bwMode="auto">
          <a:xfrm>
            <a:off x="4133850" y="512763"/>
            <a:ext cx="1023938" cy="1014412"/>
          </a:xfrm>
          <a:prstGeom prst="rect">
            <a:avLst/>
          </a:prstGeom>
          <a:noFill/>
          <a:ln w="9525">
            <a:noFill/>
            <a:miter lim="800000"/>
            <a:headEnd/>
            <a:tailEnd/>
          </a:ln>
        </p:spPr>
      </p:pic>
      <p:pic>
        <p:nvPicPr>
          <p:cNvPr id="10252" name="Picture 27"/>
          <p:cNvPicPr>
            <a:picLocks noChangeAspect="1" noChangeArrowheads="1"/>
          </p:cNvPicPr>
          <p:nvPr/>
        </p:nvPicPr>
        <p:blipFill>
          <a:blip r:embed="rId9" cstate="print"/>
          <a:srcRect r="10588"/>
          <a:stretch>
            <a:fillRect/>
          </a:stretch>
        </p:blipFill>
        <p:spPr bwMode="auto">
          <a:xfrm>
            <a:off x="2855913" y="512763"/>
            <a:ext cx="1233487" cy="1014412"/>
          </a:xfrm>
          <a:prstGeom prst="rect">
            <a:avLst/>
          </a:prstGeom>
          <a:noFill/>
          <a:ln w="9525">
            <a:noFill/>
            <a:miter lim="800000"/>
            <a:headEnd/>
            <a:tailEnd/>
          </a:ln>
        </p:spPr>
      </p:pic>
      <p:pic>
        <p:nvPicPr>
          <p:cNvPr id="10253" name="Picture 28"/>
          <p:cNvPicPr>
            <a:picLocks noChangeAspect="1" noChangeArrowheads="1"/>
          </p:cNvPicPr>
          <p:nvPr/>
        </p:nvPicPr>
        <p:blipFill>
          <a:blip r:embed="rId10" cstate="print"/>
          <a:srcRect/>
          <a:stretch>
            <a:fillRect/>
          </a:stretch>
        </p:blipFill>
        <p:spPr bwMode="auto">
          <a:xfrm>
            <a:off x="6618288" y="512763"/>
            <a:ext cx="1371600" cy="1016000"/>
          </a:xfrm>
          <a:prstGeom prst="rect">
            <a:avLst/>
          </a:prstGeom>
          <a:noFill/>
          <a:ln w="9525">
            <a:noFill/>
            <a:miter lim="800000"/>
            <a:headEnd/>
            <a:tailEnd/>
          </a:ln>
        </p:spPr>
      </p:pic>
      <p:pic>
        <p:nvPicPr>
          <p:cNvPr id="10254" name="Picture 29"/>
          <p:cNvPicPr>
            <a:picLocks noChangeAspect="1" noChangeArrowheads="1"/>
          </p:cNvPicPr>
          <p:nvPr/>
        </p:nvPicPr>
        <p:blipFill>
          <a:blip r:embed="rId11" cstate="print"/>
          <a:srcRect r="21333"/>
          <a:stretch>
            <a:fillRect/>
          </a:stretch>
        </p:blipFill>
        <p:spPr bwMode="auto">
          <a:xfrm>
            <a:off x="8034338" y="512763"/>
            <a:ext cx="1079500" cy="101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solidFill>
                  <a:schemeClr val="accent1"/>
                </a:solidFill>
              </a:rPr>
              <a:t>Bacteria as Pathogens</a:t>
            </a:r>
          </a:p>
        </p:txBody>
      </p:sp>
      <p:sp>
        <p:nvSpPr>
          <p:cNvPr id="382979" name="Rectangle 3" descr="Rectangle: Click to edit Master text styles&#10;Second level&#10;Third level&#10;Fourth level&#10;Fifth level"/>
          <p:cNvSpPr>
            <a:spLocks noGrp="1" noChangeArrowheads="1"/>
          </p:cNvSpPr>
          <p:nvPr>
            <p:ph idx="1"/>
          </p:nvPr>
        </p:nvSpPr>
        <p:spPr>
          <a:xfrm>
            <a:off x="860425" y="1371600"/>
            <a:ext cx="7331075" cy="5486400"/>
          </a:xfrm>
        </p:spPr>
        <p:txBody>
          <a:bodyPr/>
          <a:lstStyle/>
          <a:p>
            <a:r>
              <a:rPr lang="en-US" smtClean="0"/>
              <a:t>Disease-causing microbes</a:t>
            </a:r>
          </a:p>
          <a:p>
            <a:pPr lvl="1"/>
            <a:r>
              <a:rPr lang="en-US" u="sng" smtClean="0">
                <a:solidFill>
                  <a:srgbClr val="CC0000"/>
                </a:solidFill>
              </a:rPr>
              <a:t>plant diseases</a:t>
            </a:r>
          </a:p>
          <a:p>
            <a:pPr lvl="2"/>
            <a:r>
              <a:rPr lang="en-US" smtClean="0"/>
              <a:t>wilts, fruit rot, blights</a:t>
            </a:r>
          </a:p>
          <a:p>
            <a:pPr lvl="1"/>
            <a:r>
              <a:rPr lang="en-US" u="sng" smtClean="0">
                <a:solidFill>
                  <a:srgbClr val="CC0000"/>
                </a:solidFill>
              </a:rPr>
              <a:t>animal diseases</a:t>
            </a:r>
          </a:p>
          <a:p>
            <a:pPr lvl="2"/>
            <a:r>
              <a:rPr lang="en-US" smtClean="0"/>
              <a:t>tooth decay, ulcers</a:t>
            </a:r>
          </a:p>
          <a:p>
            <a:pPr lvl="2"/>
            <a:r>
              <a:rPr lang="en-US" smtClean="0"/>
              <a:t>anthrax, botulism</a:t>
            </a:r>
          </a:p>
          <a:p>
            <a:pPr lvl="2"/>
            <a:r>
              <a:rPr lang="en-US" smtClean="0"/>
              <a:t>plague, leprosy, “flesh-eating” disease</a:t>
            </a:r>
          </a:p>
          <a:p>
            <a:pPr lvl="2"/>
            <a:r>
              <a:rPr lang="en-US" smtClean="0"/>
              <a:t>STDs: gonorrhea, chlamydia </a:t>
            </a:r>
          </a:p>
          <a:p>
            <a:pPr lvl="2"/>
            <a:r>
              <a:rPr lang="en-US" smtClean="0"/>
              <a:t>typhoid, cholera </a:t>
            </a:r>
          </a:p>
          <a:p>
            <a:pPr lvl="2"/>
            <a:r>
              <a:rPr lang="en-US" smtClean="0"/>
              <a:t>TB, pneumonia</a:t>
            </a:r>
          </a:p>
          <a:p>
            <a:pPr lvl="2"/>
            <a:r>
              <a:rPr lang="en-US" smtClean="0"/>
              <a:t>lyme disease</a:t>
            </a:r>
          </a:p>
        </p:txBody>
      </p:sp>
      <p:pic>
        <p:nvPicPr>
          <p:cNvPr id="382980" name="Picture 4"/>
          <p:cNvPicPr>
            <a:picLocks noChangeAspect="1" noChangeArrowheads="1"/>
          </p:cNvPicPr>
          <p:nvPr/>
        </p:nvPicPr>
        <p:blipFill>
          <a:blip r:embed="rId5" cstate="print"/>
          <a:srcRect/>
          <a:stretch>
            <a:fillRect/>
          </a:stretch>
        </p:blipFill>
        <p:spPr bwMode="auto">
          <a:xfrm>
            <a:off x="5427663" y="1858963"/>
            <a:ext cx="3357562" cy="2381250"/>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82981" name="Picture 5"/>
          <p:cNvPicPr>
            <a:picLocks noChangeAspect="1" noChangeArrowheads="1"/>
          </p:cNvPicPr>
          <p:nvPr/>
        </p:nvPicPr>
        <p:blipFill>
          <a:blip r:embed="rId6" cstate="print"/>
          <a:srcRect l="12000" t="21819" r="7201" b="14546"/>
          <a:stretch>
            <a:fillRect/>
          </a:stretch>
        </p:blipFill>
        <p:spPr bwMode="auto">
          <a:xfrm>
            <a:off x="7204075" y="433388"/>
            <a:ext cx="1785938" cy="1855787"/>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82983" name="Picture 7"/>
          <p:cNvPicPr>
            <a:picLocks noChangeAspect="1" noChangeArrowheads="1"/>
          </p:cNvPicPr>
          <p:nvPr/>
        </p:nvPicPr>
        <p:blipFill>
          <a:blip r:embed="rId7" cstate="print"/>
          <a:srcRect/>
          <a:stretch>
            <a:fillRect/>
          </a:stretch>
        </p:blipFill>
        <p:spPr bwMode="auto">
          <a:xfrm>
            <a:off x="5318125" y="5130800"/>
            <a:ext cx="3521075" cy="1643063"/>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82984" name="Picture 8"/>
          <p:cNvPicPr>
            <a:picLocks noChangeAspect="1" noChangeArrowheads="1"/>
          </p:cNvPicPr>
          <p:nvPr/>
        </p:nvPicPr>
        <p:blipFill>
          <a:blip r:embed="rId8" cstate="print"/>
          <a:srcRect/>
          <a:stretch>
            <a:fillRect/>
          </a:stretch>
        </p:blipFill>
        <p:spPr bwMode="auto">
          <a:xfrm>
            <a:off x="39688" y="5321300"/>
            <a:ext cx="1708150" cy="1474788"/>
          </a:xfrm>
          <a:prstGeom prst="rect">
            <a:avLst/>
          </a:prstGeom>
          <a:noFill/>
          <a:effectLst>
            <a:outerShdw blurRad="63500" dist="38099" dir="2700000" algn="ctr" rotWithShape="0">
              <a:srgbClr val="000000">
                <a:alpha val="74998"/>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2979">
                                            <p:txEl>
                                              <p:pRg st="0" end="0"/>
                                            </p:txEl>
                                          </p:spTgt>
                                        </p:tgtEl>
                                        <p:attrNameLst>
                                          <p:attrName>style.visibility</p:attrName>
                                        </p:attrNameLst>
                                      </p:cBhvr>
                                      <p:to>
                                        <p:strVal val="visible"/>
                                      </p:to>
                                    </p:set>
                                    <p:anim calcmode="lin" valueType="num">
                                      <p:cBhvr additive="base">
                                        <p:cTn id="7" dur="500" fill="hold"/>
                                        <p:tgtEl>
                                          <p:spTgt spid="3829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29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2979">
                                            <p:txEl>
                                              <p:pRg st="1" end="1"/>
                                            </p:txEl>
                                          </p:spTgt>
                                        </p:tgtEl>
                                        <p:attrNameLst>
                                          <p:attrName>style.visibility</p:attrName>
                                        </p:attrNameLst>
                                      </p:cBhvr>
                                      <p:to>
                                        <p:strVal val="visible"/>
                                      </p:to>
                                    </p:set>
                                    <p:anim calcmode="lin" valueType="num">
                                      <p:cBhvr additive="base">
                                        <p:cTn id="13" dur="500" fill="hold"/>
                                        <p:tgtEl>
                                          <p:spTgt spid="3829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29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2979">
                                            <p:txEl>
                                              <p:pRg st="2" end="2"/>
                                            </p:txEl>
                                          </p:spTgt>
                                        </p:tgtEl>
                                        <p:attrNameLst>
                                          <p:attrName>style.visibility</p:attrName>
                                        </p:attrNameLst>
                                      </p:cBhvr>
                                      <p:to>
                                        <p:strVal val="visible"/>
                                      </p:to>
                                    </p:set>
                                    <p:anim calcmode="lin" valueType="num">
                                      <p:cBhvr additive="base">
                                        <p:cTn id="19" dur="500" fill="hold"/>
                                        <p:tgtEl>
                                          <p:spTgt spid="3829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29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82980"/>
                                        </p:tgtEl>
                                        <p:attrNameLst>
                                          <p:attrName>style.visibility</p:attrName>
                                        </p:attrNameLst>
                                      </p:cBhvr>
                                      <p:to>
                                        <p:strVal val="visible"/>
                                      </p:to>
                                    </p:set>
                                    <p:animEffect transition="in" filter="wipe(left)">
                                      <p:cBhvr>
                                        <p:cTn id="25" dur="500"/>
                                        <p:tgtEl>
                                          <p:spTgt spid="382980"/>
                                        </p:tgtEl>
                                      </p:cBhvr>
                                    </p:animEffect>
                                  </p:childTnLst>
                                  <p:subTnLst>
                                    <p:audio>
                                      <p:cMediaNode>
                                        <p:cTn display="0" masterRel="sameClick">
                                          <p:stCondLst>
                                            <p:cond evt="begin" delay="0">
                                              <p:tn val="23"/>
                                            </p:cond>
                                          </p:stCondLst>
                                          <p:endCondLst>
                                            <p:cond evt="onStopAudio" delay="0">
                                              <p:tgtEl>
                                                <p:sldTgt/>
                                              </p:tgtEl>
                                            </p:cond>
                                          </p:endCondLst>
                                        </p:cTn>
                                        <p:tgtEl>
                                          <p:sndTgt r:embed="rId3" name="Vibro Up"/>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82981"/>
                                        </p:tgtEl>
                                        <p:attrNameLst>
                                          <p:attrName>style.visibility</p:attrName>
                                        </p:attrNameLst>
                                      </p:cBhvr>
                                      <p:to>
                                        <p:strVal val="visible"/>
                                      </p:to>
                                    </p:set>
                                    <p:animEffect transition="in" filter="wipe(left)">
                                      <p:cBhvr>
                                        <p:cTn id="30" dur="500"/>
                                        <p:tgtEl>
                                          <p:spTgt spid="382981"/>
                                        </p:tgtEl>
                                      </p:cBhvr>
                                    </p:animEffect>
                                  </p:childTnLst>
                                  <p:subTnLst>
                                    <p:audio>
                                      <p:cMediaNode>
                                        <p:cTn display="0" masterRel="sameClick">
                                          <p:stCondLst>
                                            <p:cond evt="begin" delay="0">
                                              <p:tn val="28"/>
                                            </p:cond>
                                          </p:stCondLst>
                                          <p:endCondLst>
                                            <p:cond evt="onStopAudio" delay="0">
                                              <p:tgtEl>
                                                <p:sldTgt/>
                                              </p:tgtEl>
                                            </p:cond>
                                          </p:endCondLst>
                                        </p:cTn>
                                        <p:tgtEl>
                                          <p:sndTgt r:embed="rId4" name="Chimes"/>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82979">
                                            <p:txEl>
                                              <p:pRg st="3" end="3"/>
                                            </p:txEl>
                                          </p:spTgt>
                                        </p:tgtEl>
                                        <p:attrNameLst>
                                          <p:attrName>style.visibility</p:attrName>
                                        </p:attrNameLst>
                                      </p:cBhvr>
                                      <p:to>
                                        <p:strVal val="visible"/>
                                      </p:to>
                                    </p:set>
                                    <p:anim calcmode="lin" valueType="num">
                                      <p:cBhvr additive="base">
                                        <p:cTn id="35" dur="500" fill="hold"/>
                                        <p:tgtEl>
                                          <p:spTgt spid="382979">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829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Whoosh"/>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82979">
                                            <p:txEl>
                                              <p:pRg st="4" end="4"/>
                                            </p:txEl>
                                          </p:spTgt>
                                        </p:tgtEl>
                                        <p:attrNameLst>
                                          <p:attrName>style.visibility</p:attrName>
                                        </p:attrNameLst>
                                      </p:cBhvr>
                                      <p:to>
                                        <p:strVal val="visible"/>
                                      </p:to>
                                    </p:set>
                                    <p:anim calcmode="lin" valueType="num">
                                      <p:cBhvr additive="base">
                                        <p:cTn id="41" dur="500" fill="hold"/>
                                        <p:tgtEl>
                                          <p:spTgt spid="382979">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829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Whoosh"/>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82979">
                                            <p:txEl>
                                              <p:pRg st="5" end="5"/>
                                            </p:txEl>
                                          </p:spTgt>
                                        </p:tgtEl>
                                        <p:attrNameLst>
                                          <p:attrName>style.visibility</p:attrName>
                                        </p:attrNameLst>
                                      </p:cBhvr>
                                      <p:to>
                                        <p:strVal val="visible"/>
                                      </p:to>
                                    </p:set>
                                    <p:anim calcmode="lin" valueType="num">
                                      <p:cBhvr additive="base">
                                        <p:cTn id="47" dur="500" fill="hold"/>
                                        <p:tgtEl>
                                          <p:spTgt spid="382979">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8297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Whoosh"/>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82979">
                                            <p:txEl>
                                              <p:pRg st="6" end="6"/>
                                            </p:txEl>
                                          </p:spTgt>
                                        </p:tgtEl>
                                        <p:attrNameLst>
                                          <p:attrName>style.visibility</p:attrName>
                                        </p:attrNameLst>
                                      </p:cBhvr>
                                      <p:to>
                                        <p:strVal val="visible"/>
                                      </p:to>
                                    </p:set>
                                    <p:anim calcmode="lin" valueType="num">
                                      <p:cBhvr additive="base">
                                        <p:cTn id="53" dur="500" fill="hold"/>
                                        <p:tgtEl>
                                          <p:spTgt spid="382979">
                                            <p:txEl>
                                              <p:pRg st="6" end="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8297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Whoosh"/>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382979">
                                            <p:txEl>
                                              <p:pRg st="7" end="7"/>
                                            </p:txEl>
                                          </p:spTgt>
                                        </p:tgtEl>
                                        <p:attrNameLst>
                                          <p:attrName>style.visibility</p:attrName>
                                        </p:attrNameLst>
                                      </p:cBhvr>
                                      <p:to>
                                        <p:strVal val="visible"/>
                                      </p:to>
                                    </p:set>
                                    <p:anim calcmode="lin" valueType="num">
                                      <p:cBhvr additive="base">
                                        <p:cTn id="59" dur="500" fill="hold"/>
                                        <p:tgtEl>
                                          <p:spTgt spid="382979">
                                            <p:txEl>
                                              <p:pRg st="7" end="7"/>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8297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Whoosh"/>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382979">
                                            <p:txEl>
                                              <p:pRg st="8" end="8"/>
                                            </p:txEl>
                                          </p:spTgt>
                                        </p:tgtEl>
                                        <p:attrNameLst>
                                          <p:attrName>style.visibility</p:attrName>
                                        </p:attrNameLst>
                                      </p:cBhvr>
                                      <p:to>
                                        <p:strVal val="visible"/>
                                      </p:to>
                                    </p:set>
                                    <p:anim calcmode="lin" valueType="num">
                                      <p:cBhvr additive="base">
                                        <p:cTn id="65" dur="500" fill="hold"/>
                                        <p:tgtEl>
                                          <p:spTgt spid="382979">
                                            <p:txEl>
                                              <p:pRg st="8" end="8"/>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8297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Whoosh"/>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82983"/>
                                        </p:tgtEl>
                                        <p:attrNameLst>
                                          <p:attrName>style.visibility</p:attrName>
                                        </p:attrNameLst>
                                      </p:cBhvr>
                                      <p:to>
                                        <p:strVal val="visible"/>
                                      </p:to>
                                    </p:set>
                                    <p:animEffect transition="in" filter="wipe(left)">
                                      <p:cBhvr>
                                        <p:cTn id="71" dur="500"/>
                                        <p:tgtEl>
                                          <p:spTgt spid="382983"/>
                                        </p:tgtEl>
                                      </p:cBhvr>
                                    </p:animEffect>
                                  </p:childTnLst>
                                  <p:subTnLst>
                                    <p:audio>
                                      <p:cMediaNode>
                                        <p:cTn display="0" masterRel="sameClick">
                                          <p:stCondLst>
                                            <p:cond evt="begin" delay="0">
                                              <p:tn val="69"/>
                                            </p:cond>
                                          </p:stCondLst>
                                          <p:endCondLst>
                                            <p:cond evt="onStopAudio" delay="0">
                                              <p:tgtEl>
                                                <p:sldTgt/>
                                              </p:tgtEl>
                                            </p:cond>
                                          </p:endCondLst>
                                        </p:cTn>
                                        <p:tgtEl>
                                          <p:sndTgt r:embed="rId3" name="Vibro Up"/>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382979">
                                            <p:txEl>
                                              <p:pRg st="9" end="9"/>
                                            </p:txEl>
                                          </p:spTgt>
                                        </p:tgtEl>
                                        <p:attrNameLst>
                                          <p:attrName>style.visibility</p:attrName>
                                        </p:attrNameLst>
                                      </p:cBhvr>
                                      <p:to>
                                        <p:strVal val="visible"/>
                                      </p:to>
                                    </p:set>
                                    <p:anim calcmode="lin" valueType="num">
                                      <p:cBhvr additive="base">
                                        <p:cTn id="76" dur="500" fill="hold"/>
                                        <p:tgtEl>
                                          <p:spTgt spid="382979">
                                            <p:txEl>
                                              <p:pRg st="9" end="9"/>
                                            </p:txEl>
                                          </p:spTgt>
                                        </p:tgtEl>
                                        <p:attrNameLst>
                                          <p:attrName>ppt_x</p:attrName>
                                        </p:attrNameLst>
                                      </p:cBhvr>
                                      <p:tavLst>
                                        <p:tav tm="0">
                                          <p:val>
                                            <p:strVal val="0-#ppt_w/2"/>
                                          </p:val>
                                        </p:tav>
                                        <p:tav tm="100000">
                                          <p:val>
                                            <p:strVal val="#ppt_x"/>
                                          </p:val>
                                        </p:tav>
                                      </p:tavLst>
                                    </p:anim>
                                    <p:anim calcmode="lin" valueType="num">
                                      <p:cBhvr additive="base">
                                        <p:cTn id="77" dur="500" fill="hold"/>
                                        <p:tgtEl>
                                          <p:spTgt spid="38297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2" name="Whoosh"/>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382979">
                                            <p:txEl>
                                              <p:pRg st="10" end="10"/>
                                            </p:txEl>
                                          </p:spTgt>
                                        </p:tgtEl>
                                        <p:attrNameLst>
                                          <p:attrName>style.visibility</p:attrName>
                                        </p:attrNameLst>
                                      </p:cBhvr>
                                      <p:to>
                                        <p:strVal val="visible"/>
                                      </p:to>
                                    </p:set>
                                    <p:anim calcmode="lin" valueType="num">
                                      <p:cBhvr additive="base">
                                        <p:cTn id="82" dur="500" fill="hold"/>
                                        <p:tgtEl>
                                          <p:spTgt spid="382979">
                                            <p:txEl>
                                              <p:pRg st="10" end="1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382979">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2" name="Whoosh"/>
                                        </p:tgtEl>
                                      </p:cMediaNode>
                                    </p:audio>
                                  </p:sub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82984"/>
                                        </p:tgtEl>
                                        <p:attrNameLst>
                                          <p:attrName>style.visibility</p:attrName>
                                        </p:attrNameLst>
                                      </p:cBhvr>
                                      <p:to>
                                        <p:strVal val="visible"/>
                                      </p:to>
                                    </p:set>
                                    <p:animEffect transition="in" filter="wipe(left)">
                                      <p:cBhvr>
                                        <p:cTn id="88" dur="500"/>
                                        <p:tgtEl>
                                          <p:spTgt spid="382984"/>
                                        </p:tgtEl>
                                      </p:cBhvr>
                                    </p:animEffect>
                                  </p:childTnLst>
                                  <p:subTnLst>
                                    <p:audio>
                                      <p:cMediaNode>
                                        <p:cTn display="0" masterRel="sameClick">
                                          <p:stCondLst>
                                            <p:cond evt="begin" delay="0">
                                              <p:tn val="86"/>
                                            </p:cond>
                                          </p:stCondLst>
                                          <p:endCondLst>
                                            <p:cond evt="onStopAudio" delay="0">
                                              <p:tgtEl>
                                                <p:sldTgt/>
                                              </p:tgtEl>
                                            </p:cond>
                                          </p:endCondLst>
                                        </p:cTn>
                                        <p:tgtEl>
                                          <p:sndTgt r:embed="rId4"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1964" name="Picture 12"/>
          <p:cNvPicPr>
            <a:picLocks noChangeAspect="1" noChangeArrowheads="1"/>
          </p:cNvPicPr>
          <p:nvPr/>
        </p:nvPicPr>
        <p:blipFill>
          <a:blip r:embed="rId6" cstate="print"/>
          <a:srcRect/>
          <a:stretch>
            <a:fillRect/>
          </a:stretch>
        </p:blipFill>
        <p:spPr bwMode="auto">
          <a:xfrm>
            <a:off x="0" y="5014913"/>
            <a:ext cx="1436688" cy="1817687"/>
          </a:xfrm>
          <a:prstGeom prst="rect">
            <a:avLst/>
          </a:prstGeom>
          <a:noFill/>
          <a:ln w="9525">
            <a:noFill/>
            <a:miter lim="800000"/>
            <a:headEnd/>
            <a:tailEnd/>
          </a:ln>
        </p:spPr>
      </p:pic>
      <p:grpSp>
        <p:nvGrpSpPr>
          <p:cNvPr id="2" name="Group 11"/>
          <p:cNvGrpSpPr>
            <a:grpSpLocks/>
          </p:cNvGrpSpPr>
          <p:nvPr/>
        </p:nvGrpSpPr>
        <p:grpSpPr bwMode="auto">
          <a:xfrm>
            <a:off x="6983413" y="2844800"/>
            <a:ext cx="2160587" cy="3981450"/>
            <a:chOff x="4399" y="1792"/>
            <a:chExt cx="1361" cy="2508"/>
          </a:xfrm>
        </p:grpSpPr>
        <p:pic>
          <p:nvPicPr>
            <p:cNvPr id="20489" name="Picture 2" descr="41-13-HumanDigestiveSys-NL"/>
            <p:cNvPicPr>
              <a:picLocks noChangeAspect="1" noChangeArrowheads="1"/>
            </p:cNvPicPr>
            <p:nvPr/>
          </p:nvPicPr>
          <p:blipFill>
            <a:blip r:embed="rId7" cstate="print"/>
            <a:srcRect l="29807" r="32600" b="3600"/>
            <a:stretch>
              <a:fillRect/>
            </a:stretch>
          </p:blipFill>
          <p:spPr bwMode="auto">
            <a:xfrm>
              <a:off x="4497" y="1792"/>
              <a:ext cx="1261" cy="2508"/>
            </a:xfrm>
            <a:prstGeom prst="rect">
              <a:avLst/>
            </a:prstGeom>
            <a:noFill/>
            <a:ln w="9525">
              <a:noFill/>
              <a:miter lim="800000"/>
              <a:headEnd/>
              <a:tailEnd/>
            </a:ln>
          </p:spPr>
        </p:pic>
        <p:sp>
          <p:nvSpPr>
            <p:cNvPr id="20490" name="Rectangle 8"/>
            <p:cNvSpPr>
              <a:spLocks noChangeArrowheads="1"/>
            </p:cNvSpPr>
            <p:nvPr/>
          </p:nvSpPr>
          <p:spPr bwMode="auto">
            <a:xfrm>
              <a:off x="4399" y="3715"/>
              <a:ext cx="297" cy="168"/>
            </a:xfrm>
            <a:prstGeom prst="rect">
              <a:avLst/>
            </a:prstGeom>
            <a:solidFill>
              <a:schemeClr val="bg1"/>
            </a:solidFill>
            <a:ln w="9525">
              <a:noFill/>
              <a:miter lim="800000"/>
              <a:headEnd/>
              <a:tailEnd/>
            </a:ln>
          </p:spPr>
          <p:txBody>
            <a:bodyPr wrap="none" anchor="ctr"/>
            <a:lstStyle/>
            <a:p>
              <a:pPr algn="ctr" eaLnBrk="0" hangingPunct="0"/>
              <a:endParaRPr lang="en-US"/>
            </a:p>
          </p:txBody>
        </p:sp>
        <p:sp>
          <p:nvSpPr>
            <p:cNvPr id="20491" name="Rectangle 9"/>
            <p:cNvSpPr>
              <a:spLocks noChangeArrowheads="1"/>
            </p:cNvSpPr>
            <p:nvPr/>
          </p:nvSpPr>
          <p:spPr bwMode="auto">
            <a:xfrm>
              <a:off x="5603" y="3303"/>
              <a:ext cx="157" cy="129"/>
            </a:xfrm>
            <a:prstGeom prst="rect">
              <a:avLst/>
            </a:prstGeom>
            <a:solidFill>
              <a:schemeClr val="bg1"/>
            </a:solidFill>
            <a:ln w="9525">
              <a:noFill/>
              <a:miter lim="800000"/>
              <a:headEnd/>
              <a:tailEnd/>
            </a:ln>
          </p:spPr>
          <p:txBody>
            <a:bodyPr wrap="none" anchor="ctr"/>
            <a:lstStyle/>
            <a:p>
              <a:pPr algn="ctr" eaLnBrk="0" hangingPunct="0"/>
              <a:endParaRPr lang="en-US"/>
            </a:p>
          </p:txBody>
        </p:sp>
      </p:grpSp>
      <p:sp>
        <p:nvSpPr>
          <p:cNvPr id="20484" name="Rectangle 3"/>
          <p:cNvSpPr>
            <a:spLocks noGrp="1" noChangeArrowheads="1"/>
          </p:cNvSpPr>
          <p:nvPr>
            <p:ph type="title"/>
          </p:nvPr>
        </p:nvSpPr>
        <p:spPr>
          <a:xfrm>
            <a:off x="609600" y="411480"/>
            <a:ext cx="8534400" cy="762000"/>
          </a:xfrm>
        </p:spPr>
        <p:txBody>
          <a:bodyPr/>
          <a:lstStyle/>
          <a:p>
            <a:r>
              <a:rPr lang="en-US" dirty="0" smtClean="0">
                <a:solidFill>
                  <a:schemeClr val="accent1"/>
                </a:solidFill>
              </a:rPr>
              <a:t>Bacteria as Beneficial (&amp; Necessary)</a:t>
            </a:r>
          </a:p>
        </p:txBody>
      </p:sp>
      <p:sp>
        <p:nvSpPr>
          <p:cNvPr id="381958" name="Rectangle 6" descr="Rectangle: Click to edit Master text styles&#10;Second level&#10;Third level&#10;Fourth level&#10;Fifth level"/>
          <p:cNvSpPr>
            <a:spLocks noGrp="1" noChangeArrowheads="1"/>
          </p:cNvSpPr>
          <p:nvPr>
            <p:ph idx="1"/>
          </p:nvPr>
        </p:nvSpPr>
        <p:spPr>
          <a:xfrm>
            <a:off x="655638" y="1355725"/>
            <a:ext cx="8488362" cy="5354638"/>
          </a:xfrm>
        </p:spPr>
        <p:txBody>
          <a:bodyPr/>
          <a:lstStyle/>
          <a:p>
            <a:r>
              <a:rPr lang="en-US" sz="2600" smtClean="0"/>
              <a:t>Life on Earth is dependent on bacteria</a:t>
            </a:r>
          </a:p>
          <a:p>
            <a:pPr lvl="1"/>
            <a:r>
              <a:rPr lang="en-US" sz="2400" u="sng" smtClean="0">
                <a:solidFill>
                  <a:srgbClr val="CC0000"/>
                </a:solidFill>
              </a:rPr>
              <a:t>decomposers</a:t>
            </a:r>
            <a:endParaRPr lang="en-US" sz="2400" smtClean="0"/>
          </a:p>
          <a:p>
            <a:pPr lvl="2"/>
            <a:r>
              <a:rPr lang="en-US" sz="2000" smtClean="0"/>
              <a:t>recycling of nutrients from dead to living</a:t>
            </a:r>
          </a:p>
          <a:p>
            <a:pPr lvl="1"/>
            <a:r>
              <a:rPr lang="en-US" sz="2400" u="sng" smtClean="0">
                <a:solidFill>
                  <a:srgbClr val="CC0000"/>
                </a:solidFill>
              </a:rPr>
              <a:t>nitrogen fixation</a:t>
            </a:r>
            <a:endParaRPr lang="en-US" sz="2400" smtClean="0"/>
          </a:p>
          <a:p>
            <a:pPr lvl="2"/>
            <a:r>
              <a:rPr lang="en-US" sz="2000" smtClean="0"/>
              <a:t>only organisms that can fix N from atmosphere</a:t>
            </a:r>
          </a:p>
          <a:p>
            <a:pPr lvl="3"/>
            <a:r>
              <a:rPr lang="en-US" sz="1800" smtClean="0"/>
              <a:t>needed for synthesis of proteins &amp; nucleic acids</a:t>
            </a:r>
          </a:p>
          <a:p>
            <a:pPr lvl="3"/>
            <a:r>
              <a:rPr lang="en-US" sz="1800" smtClean="0"/>
              <a:t>plant root nodules</a:t>
            </a:r>
          </a:p>
          <a:p>
            <a:pPr lvl="1"/>
            <a:r>
              <a:rPr lang="en-US" sz="2400" u="sng" smtClean="0">
                <a:solidFill>
                  <a:srgbClr val="CC0000"/>
                </a:solidFill>
              </a:rPr>
              <a:t>digest cellulose (E. coli)</a:t>
            </a:r>
          </a:p>
          <a:p>
            <a:pPr lvl="2"/>
            <a:r>
              <a:rPr lang="en-US" sz="2000" smtClean="0"/>
              <a:t>digest cellulose for herbivores</a:t>
            </a:r>
          </a:p>
          <a:p>
            <a:pPr lvl="3"/>
            <a:r>
              <a:rPr lang="en-US" sz="1800" smtClean="0"/>
              <a:t>cellulase enzyme</a:t>
            </a:r>
          </a:p>
          <a:p>
            <a:pPr lvl="2"/>
            <a:r>
              <a:rPr lang="en-US" sz="2000" smtClean="0"/>
              <a:t>produce vitamins K &amp; B</a:t>
            </a:r>
            <a:r>
              <a:rPr lang="en-US" sz="2000" baseline="-25000" smtClean="0"/>
              <a:t>12</a:t>
            </a:r>
            <a:r>
              <a:rPr lang="en-US" sz="2000" smtClean="0"/>
              <a:t> for humans</a:t>
            </a:r>
          </a:p>
          <a:p>
            <a:pPr lvl="1"/>
            <a:r>
              <a:rPr lang="en-US" sz="2400" u="sng" smtClean="0">
                <a:solidFill>
                  <a:srgbClr val="CC0000"/>
                </a:solidFill>
              </a:rPr>
              <a:t>produce foods &amp; medicines</a:t>
            </a:r>
          </a:p>
          <a:p>
            <a:pPr lvl="2"/>
            <a:r>
              <a:rPr lang="en-US" sz="2000" smtClean="0"/>
              <a:t>from yogurt to insulin</a:t>
            </a:r>
          </a:p>
        </p:txBody>
      </p:sp>
      <p:pic>
        <p:nvPicPr>
          <p:cNvPr id="381959" name="Picture 7" descr="37_10RootNodules_LP"/>
          <p:cNvPicPr>
            <a:picLocks noChangeAspect="1" noChangeArrowheads="1"/>
          </p:cNvPicPr>
          <p:nvPr/>
        </p:nvPicPr>
        <p:blipFill>
          <a:blip r:embed="rId8" cstate="print"/>
          <a:srcRect t="19934" r="60329" b="29900"/>
          <a:stretch>
            <a:fillRect/>
          </a:stretch>
        </p:blipFill>
        <p:spPr bwMode="auto">
          <a:xfrm>
            <a:off x="7600950" y="1282700"/>
            <a:ext cx="1446213" cy="2012950"/>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81965" name="Picture 13"/>
          <p:cNvPicPr>
            <a:picLocks noChangeAspect="1" noChangeArrowheads="1"/>
          </p:cNvPicPr>
          <p:nvPr/>
        </p:nvPicPr>
        <p:blipFill>
          <a:blip r:embed="rId9" cstate="print"/>
          <a:srcRect/>
          <a:stretch>
            <a:fillRect/>
          </a:stretch>
        </p:blipFill>
        <p:spPr bwMode="auto">
          <a:xfrm>
            <a:off x="5556250" y="5532438"/>
            <a:ext cx="2039938" cy="1281112"/>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81966" name="Picture 14"/>
          <p:cNvPicPr>
            <a:picLocks noChangeAspect="1" noChangeArrowheads="1"/>
          </p:cNvPicPr>
          <p:nvPr/>
        </p:nvPicPr>
        <p:blipFill>
          <a:blip r:embed="rId10" cstate="print"/>
          <a:srcRect l="4500" r="1801" b="11035"/>
          <a:stretch>
            <a:fillRect/>
          </a:stretch>
        </p:blipFill>
        <p:spPr bwMode="auto">
          <a:xfrm>
            <a:off x="5594350" y="3746500"/>
            <a:ext cx="2006600" cy="1274763"/>
          </a:xfrm>
          <a:prstGeom prst="rect">
            <a:avLst/>
          </a:prstGeom>
          <a:noFill/>
          <a:effectLst>
            <a:outerShdw blurRad="63500" dist="38099" dir="2700000" algn="ctr" rotWithShape="0">
              <a:srgbClr val="000000">
                <a:alpha val="74998"/>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1958">
                                            <p:txEl>
                                              <p:pRg st="0" end="0"/>
                                            </p:txEl>
                                          </p:spTgt>
                                        </p:tgtEl>
                                        <p:attrNameLst>
                                          <p:attrName>style.visibility</p:attrName>
                                        </p:attrNameLst>
                                      </p:cBhvr>
                                      <p:to>
                                        <p:strVal val="visible"/>
                                      </p:to>
                                    </p:set>
                                    <p:anim calcmode="lin" valueType="num">
                                      <p:cBhvr additive="base">
                                        <p:cTn id="7" dur="500" fill="hold"/>
                                        <p:tgtEl>
                                          <p:spTgt spid="3819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19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381958">
                                            <p:txEl>
                                              <p:pRg st="1" end="1"/>
                                            </p:txEl>
                                          </p:spTgt>
                                        </p:tgtEl>
                                        <p:attrNameLst>
                                          <p:attrName>style.visibility</p:attrName>
                                        </p:attrNameLst>
                                      </p:cBhvr>
                                      <p:to>
                                        <p:strVal val="visible"/>
                                      </p:to>
                                    </p:set>
                                    <p:anim calcmode="lin" valueType="num">
                                      <p:cBhvr additive="base">
                                        <p:cTn id="11" dur="500" fill="hold"/>
                                        <p:tgtEl>
                                          <p:spTgt spid="38195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8195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par>
                                <p:cTn id="13" presetID="2" presetClass="entr" presetSubtype="8" fill="hold" grpId="0" nodeType="withEffect">
                                  <p:stCondLst>
                                    <p:cond delay="0"/>
                                  </p:stCondLst>
                                  <p:childTnLst>
                                    <p:set>
                                      <p:cBhvr>
                                        <p:cTn id="14" dur="1" fill="hold">
                                          <p:stCondLst>
                                            <p:cond delay="0"/>
                                          </p:stCondLst>
                                        </p:cTn>
                                        <p:tgtEl>
                                          <p:spTgt spid="381958">
                                            <p:txEl>
                                              <p:pRg st="2" end="2"/>
                                            </p:txEl>
                                          </p:spTgt>
                                        </p:tgtEl>
                                        <p:attrNameLst>
                                          <p:attrName>style.visibility</p:attrName>
                                        </p:attrNameLst>
                                      </p:cBhvr>
                                      <p:to>
                                        <p:strVal val="visible"/>
                                      </p:to>
                                    </p:set>
                                    <p:anim calcmode="lin" valueType="num">
                                      <p:cBhvr additive="base">
                                        <p:cTn id="15" dur="500" fill="hold"/>
                                        <p:tgtEl>
                                          <p:spTgt spid="38195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8195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
                                        </p:tgtEl>
                                      </p:cMediaNode>
                                    </p:audio>
                                  </p:subTnLst>
                                </p:cTn>
                              </p:par>
                              <p:par>
                                <p:cTn id="17" presetID="2" presetClass="entr" presetSubtype="8" fill="hold" grpId="0" nodeType="withEffect">
                                  <p:stCondLst>
                                    <p:cond delay="0"/>
                                  </p:stCondLst>
                                  <p:childTnLst>
                                    <p:set>
                                      <p:cBhvr>
                                        <p:cTn id="18" dur="1" fill="hold">
                                          <p:stCondLst>
                                            <p:cond delay="0"/>
                                          </p:stCondLst>
                                        </p:cTn>
                                        <p:tgtEl>
                                          <p:spTgt spid="381958">
                                            <p:txEl>
                                              <p:pRg st="3" end="3"/>
                                            </p:txEl>
                                          </p:spTgt>
                                        </p:tgtEl>
                                        <p:attrNameLst>
                                          <p:attrName>style.visibility</p:attrName>
                                        </p:attrNameLst>
                                      </p:cBhvr>
                                      <p:to>
                                        <p:strVal val="visible"/>
                                      </p:to>
                                    </p:set>
                                    <p:anim calcmode="lin" valueType="num">
                                      <p:cBhvr additive="base">
                                        <p:cTn id="19" dur="500" fill="hold"/>
                                        <p:tgtEl>
                                          <p:spTgt spid="38195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195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par>
                                <p:cTn id="21" presetID="2" presetClass="entr" presetSubtype="8" fill="hold" grpId="0" nodeType="withEffect">
                                  <p:stCondLst>
                                    <p:cond delay="0"/>
                                  </p:stCondLst>
                                  <p:childTnLst>
                                    <p:set>
                                      <p:cBhvr>
                                        <p:cTn id="22" dur="1" fill="hold">
                                          <p:stCondLst>
                                            <p:cond delay="0"/>
                                          </p:stCondLst>
                                        </p:cTn>
                                        <p:tgtEl>
                                          <p:spTgt spid="381958">
                                            <p:txEl>
                                              <p:pRg st="4" end="4"/>
                                            </p:txEl>
                                          </p:spTgt>
                                        </p:tgtEl>
                                        <p:attrNameLst>
                                          <p:attrName>style.visibility</p:attrName>
                                        </p:attrNameLst>
                                      </p:cBhvr>
                                      <p:to>
                                        <p:strVal val="visible"/>
                                      </p:to>
                                    </p:set>
                                    <p:anim calcmode="lin" valueType="num">
                                      <p:cBhvr additive="base">
                                        <p:cTn id="23" dur="500" fill="hold"/>
                                        <p:tgtEl>
                                          <p:spTgt spid="381958">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8195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par>
                                <p:cTn id="25" presetID="2" presetClass="entr" presetSubtype="8" fill="hold" grpId="0" nodeType="withEffect">
                                  <p:stCondLst>
                                    <p:cond delay="0"/>
                                  </p:stCondLst>
                                  <p:childTnLst>
                                    <p:set>
                                      <p:cBhvr>
                                        <p:cTn id="26" dur="1" fill="hold">
                                          <p:stCondLst>
                                            <p:cond delay="0"/>
                                          </p:stCondLst>
                                        </p:cTn>
                                        <p:tgtEl>
                                          <p:spTgt spid="381958">
                                            <p:txEl>
                                              <p:pRg st="5" end="5"/>
                                            </p:txEl>
                                          </p:spTgt>
                                        </p:tgtEl>
                                        <p:attrNameLst>
                                          <p:attrName>style.visibility</p:attrName>
                                        </p:attrNameLst>
                                      </p:cBhvr>
                                      <p:to>
                                        <p:strVal val="visible"/>
                                      </p:to>
                                    </p:set>
                                    <p:anim calcmode="lin" valueType="num">
                                      <p:cBhvr additive="base">
                                        <p:cTn id="27" dur="500" fill="hold"/>
                                        <p:tgtEl>
                                          <p:spTgt spid="381958">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8195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par>
                                <p:cTn id="29" presetID="2" presetClass="entr" presetSubtype="8" fill="hold" grpId="0" nodeType="withEffect">
                                  <p:stCondLst>
                                    <p:cond delay="0"/>
                                  </p:stCondLst>
                                  <p:childTnLst>
                                    <p:set>
                                      <p:cBhvr>
                                        <p:cTn id="30" dur="1" fill="hold">
                                          <p:stCondLst>
                                            <p:cond delay="0"/>
                                          </p:stCondLst>
                                        </p:cTn>
                                        <p:tgtEl>
                                          <p:spTgt spid="381958">
                                            <p:txEl>
                                              <p:pRg st="6" end="6"/>
                                            </p:txEl>
                                          </p:spTgt>
                                        </p:tgtEl>
                                        <p:attrNameLst>
                                          <p:attrName>style.visibility</p:attrName>
                                        </p:attrNameLst>
                                      </p:cBhvr>
                                      <p:to>
                                        <p:strVal val="visible"/>
                                      </p:to>
                                    </p:set>
                                    <p:anim calcmode="lin" valueType="num">
                                      <p:cBhvr additive="base">
                                        <p:cTn id="31" dur="500" fill="hold"/>
                                        <p:tgtEl>
                                          <p:spTgt spid="381958">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195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par>
                                <p:cTn id="33" presetID="2" presetClass="entr" presetSubtype="8" fill="hold" grpId="0" nodeType="withEffect">
                                  <p:stCondLst>
                                    <p:cond delay="0"/>
                                  </p:stCondLst>
                                  <p:childTnLst>
                                    <p:set>
                                      <p:cBhvr>
                                        <p:cTn id="34" dur="1" fill="hold">
                                          <p:stCondLst>
                                            <p:cond delay="0"/>
                                          </p:stCondLst>
                                        </p:cTn>
                                        <p:tgtEl>
                                          <p:spTgt spid="381958">
                                            <p:txEl>
                                              <p:pRg st="7" end="7"/>
                                            </p:txEl>
                                          </p:spTgt>
                                        </p:tgtEl>
                                        <p:attrNameLst>
                                          <p:attrName>style.visibility</p:attrName>
                                        </p:attrNameLst>
                                      </p:cBhvr>
                                      <p:to>
                                        <p:strVal val="visible"/>
                                      </p:to>
                                    </p:set>
                                    <p:anim calcmode="lin" valueType="num">
                                      <p:cBhvr additive="base">
                                        <p:cTn id="35" dur="500" fill="hold"/>
                                        <p:tgtEl>
                                          <p:spTgt spid="381958">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8195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par>
                                <p:cTn id="37" presetID="2" presetClass="entr" presetSubtype="8" fill="hold" grpId="0" nodeType="withEffect">
                                  <p:stCondLst>
                                    <p:cond delay="0"/>
                                  </p:stCondLst>
                                  <p:childTnLst>
                                    <p:set>
                                      <p:cBhvr>
                                        <p:cTn id="38" dur="1" fill="hold">
                                          <p:stCondLst>
                                            <p:cond delay="0"/>
                                          </p:stCondLst>
                                        </p:cTn>
                                        <p:tgtEl>
                                          <p:spTgt spid="381958">
                                            <p:txEl>
                                              <p:pRg st="8" end="8"/>
                                            </p:txEl>
                                          </p:spTgt>
                                        </p:tgtEl>
                                        <p:attrNameLst>
                                          <p:attrName>style.visibility</p:attrName>
                                        </p:attrNameLst>
                                      </p:cBhvr>
                                      <p:to>
                                        <p:strVal val="visible"/>
                                      </p:to>
                                    </p:set>
                                    <p:anim calcmode="lin" valueType="num">
                                      <p:cBhvr additive="base">
                                        <p:cTn id="39" dur="500" fill="hold"/>
                                        <p:tgtEl>
                                          <p:spTgt spid="381958">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8195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Whoosh"/>
                                        </p:tgtEl>
                                      </p:cMediaNode>
                                    </p:audio>
                                  </p:subTnLst>
                                </p:cTn>
                              </p:par>
                              <p:par>
                                <p:cTn id="41" presetID="2" presetClass="entr" presetSubtype="8" fill="hold" grpId="0" nodeType="withEffect">
                                  <p:stCondLst>
                                    <p:cond delay="0"/>
                                  </p:stCondLst>
                                  <p:childTnLst>
                                    <p:set>
                                      <p:cBhvr>
                                        <p:cTn id="42" dur="1" fill="hold">
                                          <p:stCondLst>
                                            <p:cond delay="0"/>
                                          </p:stCondLst>
                                        </p:cTn>
                                        <p:tgtEl>
                                          <p:spTgt spid="381958">
                                            <p:txEl>
                                              <p:pRg st="9" end="9"/>
                                            </p:txEl>
                                          </p:spTgt>
                                        </p:tgtEl>
                                        <p:attrNameLst>
                                          <p:attrName>style.visibility</p:attrName>
                                        </p:attrNameLst>
                                      </p:cBhvr>
                                      <p:to>
                                        <p:strVal val="visible"/>
                                      </p:to>
                                    </p:set>
                                    <p:anim calcmode="lin" valueType="num">
                                      <p:cBhvr additive="base">
                                        <p:cTn id="43" dur="500" fill="hold"/>
                                        <p:tgtEl>
                                          <p:spTgt spid="381958">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1958">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par>
                                <p:cTn id="45" presetID="2" presetClass="entr" presetSubtype="8" fill="hold" grpId="0" nodeType="withEffect">
                                  <p:stCondLst>
                                    <p:cond delay="0"/>
                                  </p:stCondLst>
                                  <p:childTnLst>
                                    <p:set>
                                      <p:cBhvr>
                                        <p:cTn id="46" dur="1" fill="hold">
                                          <p:stCondLst>
                                            <p:cond delay="0"/>
                                          </p:stCondLst>
                                        </p:cTn>
                                        <p:tgtEl>
                                          <p:spTgt spid="381958">
                                            <p:txEl>
                                              <p:pRg st="10" end="10"/>
                                            </p:txEl>
                                          </p:spTgt>
                                        </p:tgtEl>
                                        <p:attrNameLst>
                                          <p:attrName>style.visibility</p:attrName>
                                        </p:attrNameLst>
                                      </p:cBhvr>
                                      <p:to>
                                        <p:strVal val="visible"/>
                                      </p:to>
                                    </p:set>
                                    <p:anim calcmode="lin" valueType="num">
                                      <p:cBhvr additive="base">
                                        <p:cTn id="47" dur="500" fill="hold"/>
                                        <p:tgtEl>
                                          <p:spTgt spid="381958">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81958">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par>
                                <p:cTn id="49" presetID="2" presetClass="entr" presetSubtype="8" fill="hold" grpId="0" nodeType="withEffect">
                                  <p:stCondLst>
                                    <p:cond delay="0"/>
                                  </p:stCondLst>
                                  <p:childTnLst>
                                    <p:set>
                                      <p:cBhvr>
                                        <p:cTn id="50" dur="1" fill="hold">
                                          <p:stCondLst>
                                            <p:cond delay="0"/>
                                          </p:stCondLst>
                                        </p:cTn>
                                        <p:tgtEl>
                                          <p:spTgt spid="381958">
                                            <p:txEl>
                                              <p:pRg st="11" end="11"/>
                                            </p:txEl>
                                          </p:spTgt>
                                        </p:tgtEl>
                                        <p:attrNameLst>
                                          <p:attrName>style.visibility</p:attrName>
                                        </p:attrNameLst>
                                      </p:cBhvr>
                                      <p:to>
                                        <p:strVal val="visible"/>
                                      </p:to>
                                    </p:set>
                                    <p:anim calcmode="lin" valueType="num">
                                      <p:cBhvr additive="base">
                                        <p:cTn id="51" dur="500" fill="hold"/>
                                        <p:tgtEl>
                                          <p:spTgt spid="381958">
                                            <p:txEl>
                                              <p:pRg st="11" end="1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81958">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Whoosh"/>
                                        </p:tgtEl>
                                      </p:cMediaNode>
                                    </p:audio>
                                  </p:subTnLst>
                                </p:cTn>
                              </p:par>
                              <p:par>
                                <p:cTn id="53" presetID="2" presetClass="entr" presetSubtype="8" fill="hold" grpId="0" nodeType="withEffect">
                                  <p:stCondLst>
                                    <p:cond delay="0"/>
                                  </p:stCondLst>
                                  <p:childTnLst>
                                    <p:set>
                                      <p:cBhvr>
                                        <p:cTn id="54" dur="1" fill="hold">
                                          <p:stCondLst>
                                            <p:cond delay="0"/>
                                          </p:stCondLst>
                                        </p:cTn>
                                        <p:tgtEl>
                                          <p:spTgt spid="381958">
                                            <p:txEl>
                                              <p:pRg st="12" end="12"/>
                                            </p:txEl>
                                          </p:spTgt>
                                        </p:tgtEl>
                                        <p:attrNameLst>
                                          <p:attrName>style.visibility</p:attrName>
                                        </p:attrNameLst>
                                      </p:cBhvr>
                                      <p:to>
                                        <p:strVal val="visible"/>
                                      </p:to>
                                    </p:set>
                                    <p:anim calcmode="lin" valueType="num">
                                      <p:cBhvr additive="base">
                                        <p:cTn id="55" dur="500" fill="hold"/>
                                        <p:tgtEl>
                                          <p:spTgt spid="381958">
                                            <p:txEl>
                                              <p:pRg st="12" end="1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1958">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81959"/>
                                        </p:tgtEl>
                                        <p:attrNameLst>
                                          <p:attrName>style.visibility</p:attrName>
                                        </p:attrNameLst>
                                      </p:cBhvr>
                                      <p:to>
                                        <p:strVal val="visible"/>
                                      </p:to>
                                    </p:set>
                                    <p:animEffect transition="in" filter="wipe(left)">
                                      <p:cBhvr>
                                        <p:cTn id="61" dur="500"/>
                                        <p:tgtEl>
                                          <p:spTgt spid="381959"/>
                                        </p:tgtEl>
                                      </p:cBhvr>
                                    </p:animEffect>
                                  </p:childTnLst>
                                  <p:subTnLst>
                                    <p:audio>
                                      <p:cMediaNode>
                                        <p:cTn display="0" masterRel="sameClick">
                                          <p:stCondLst>
                                            <p:cond evt="begin" delay="0">
                                              <p:tn val="59"/>
                                            </p:cond>
                                          </p:stCondLst>
                                          <p:endCondLst>
                                            <p:cond evt="onStopAudio" delay="0">
                                              <p:tgtEl>
                                                <p:sldTgt/>
                                              </p:tgtEl>
                                            </p:cond>
                                          </p:endCondLst>
                                        </p:cTn>
                                        <p:tgtEl>
                                          <p:sndTgt r:embed="rId4" name="Vibro Up"/>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81966"/>
                                        </p:tgtEl>
                                        <p:attrNameLst>
                                          <p:attrName>style.visibility</p:attrName>
                                        </p:attrNameLst>
                                      </p:cBhvr>
                                      <p:to>
                                        <p:strVal val="visible"/>
                                      </p:to>
                                    </p:set>
                                    <p:animEffect transition="in" filter="wipe(left)">
                                      <p:cBhvr>
                                        <p:cTn id="66" dur="500"/>
                                        <p:tgtEl>
                                          <p:spTgt spid="381966"/>
                                        </p:tgtEl>
                                      </p:cBhvr>
                                    </p:animEffect>
                                  </p:childTnLst>
                                  <p:subTnLst>
                                    <p:audio>
                                      <p:cMediaNode>
                                        <p:cTn display="0" masterRel="sameClick">
                                          <p:stCondLst>
                                            <p:cond evt="begin" delay="0">
                                              <p:tn val="64"/>
                                            </p:cond>
                                          </p:stCondLst>
                                          <p:endCondLst>
                                            <p:cond evt="onStopAudio" delay="0">
                                              <p:tgtEl>
                                                <p:sldTgt/>
                                              </p:tgtEl>
                                            </p:cond>
                                          </p:endCondLst>
                                        </p:cTn>
                                        <p:tgtEl>
                                          <p:sndTgt r:embed="rId5" name="Chimes"/>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81964"/>
                                        </p:tgtEl>
                                        <p:attrNameLst>
                                          <p:attrName>style.visibility</p:attrName>
                                        </p:attrNameLst>
                                      </p:cBhvr>
                                      <p:to>
                                        <p:strVal val="visible"/>
                                      </p:to>
                                    </p:set>
                                    <p:animEffect transition="in" filter="wipe(left)">
                                      <p:cBhvr>
                                        <p:cTn id="71" dur="500"/>
                                        <p:tgtEl>
                                          <p:spTgt spid="381964"/>
                                        </p:tgtEl>
                                      </p:cBhvr>
                                    </p:animEffect>
                                  </p:childTnLst>
                                  <p:subTnLst>
                                    <p:audio>
                                      <p:cMediaNode>
                                        <p:cTn display="0" masterRel="sameClick">
                                          <p:stCondLst>
                                            <p:cond evt="begin" delay="0">
                                              <p:tn val="69"/>
                                            </p:cond>
                                          </p:stCondLst>
                                          <p:endCondLst>
                                            <p:cond evt="onStopAudio" delay="0">
                                              <p:tgtEl>
                                                <p:sldTgt/>
                                              </p:tgtEl>
                                            </p:cond>
                                          </p:endCondLst>
                                        </p:cTn>
                                        <p:tgtEl>
                                          <p:sndTgt r:embed="rId4" name="Vibro Up"/>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81965"/>
                                        </p:tgtEl>
                                        <p:attrNameLst>
                                          <p:attrName>style.visibility</p:attrName>
                                        </p:attrNameLst>
                                      </p:cBhvr>
                                      <p:to>
                                        <p:strVal val="visible"/>
                                      </p:to>
                                    </p:set>
                                    <p:animEffect transition="in" filter="wipe(left)">
                                      <p:cBhvr>
                                        <p:cTn id="76" dur="500"/>
                                        <p:tgtEl>
                                          <p:spTgt spid="381965"/>
                                        </p:tgtEl>
                                      </p:cBhvr>
                                    </p:animEffect>
                                  </p:childTnLst>
                                  <p:subTnLst>
                                    <p:audio>
                                      <p:cMediaNode>
                                        <p:cTn display="0" masterRel="sameClick">
                                          <p:stCondLst>
                                            <p:cond evt="begin" delay="0">
                                              <p:tn val="74"/>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8"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143000"/>
          </a:xfrm>
        </p:spPr>
        <p:txBody>
          <a:bodyPr/>
          <a:lstStyle/>
          <a:p>
            <a:r>
              <a:rPr lang="en-US" dirty="0" smtClean="0"/>
              <a:t>Viruses</a:t>
            </a:r>
            <a:endParaRPr lang="en-US" dirty="0"/>
          </a:p>
        </p:txBody>
      </p:sp>
      <p:grpSp>
        <p:nvGrpSpPr>
          <p:cNvPr id="4" name="Group 22"/>
          <p:cNvGrpSpPr>
            <a:grpSpLocks/>
          </p:cNvGrpSpPr>
          <p:nvPr/>
        </p:nvGrpSpPr>
        <p:grpSpPr bwMode="auto">
          <a:xfrm>
            <a:off x="5062538" y="4624388"/>
            <a:ext cx="4025900" cy="2132012"/>
            <a:chOff x="3189" y="2913"/>
            <a:chExt cx="2536" cy="1343"/>
          </a:xfrm>
        </p:grpSpPr>
        <p:grpSp>
          <p:nvGrpSpPr>
            <p:cNvPr id="5" name="Group 21"/>
            <p:cNvGrpSpPr>
              <a:grpSpLocks/>
            </p:cNvGrpSpPr>
            <p:nvPr/>
          </p:nvGrpSpPr>
          <p:grpSpPr bwMode="auto">
            <a:xfrm>
              <a:off x="3189" y="2913"/>
              <a:ext cx="2536" cy="1311"/>
              <a:chOff x="3189" y="2913"/>
              <a:chExt cx="2536" cy="1311"/>
            </a:xfrm>
          </p:grpSpPr>
          <p:pic>
            <p:nvPicPr>
              <p:cNvPr id="7" name="Picture 8"/>
              <p:cNvPicPr>
                <a:picLocks noChangeAspect="1" noChangeArrowheads="1"/>
              </p:cNvPicPr>
              <p:nvPr/>
            </p:nvPicPr>
            <p:blipFill>
              <a:blip r:embed="rId2" cstate="print"/>
              <a:srcRect/>
              <a:stretch>
                <a:fillRect/>
              </a:stretch>
            </p:blipFill>
            <p:spPr bwMode="auto">
              <a:xfrm>
                <a:off x="3264" y="2992"/>
                <a:ext cx="2352" cy="1232"/>
              </a:xfrm>
              <a:prstGeom prst="rect">
                <a:avLst/>
              </a:prstGeom>
              <a:noFill/>
              <a:ln w="9525">
                <a:noFill/>
                <a:miter lim="800000"/>
                <a:headEnd/>
                <a:tailEnd/>
              </a:ln>
            </p:spPr>
          </p:pic>
          <p:grpSp>
            <p:nvGrpSpPr>
              <p:cNvPr id="8" name="Group 14"/>
              <p:cNvGrpSpPr>
                <a:grpSpLocks/>
              </p:cNvGrpSpPr>
              <p:nvPr/>
            </p:nvGrpSpPr>
            <p:grpSpPr bwMode="auto">
              <a:xfrm>
                <a:off x="3189" y="2913"/>
                <a:ext cx="820" cy="436"/>
                <a:chOff x="2222" y="2927"/>
                <a:chExt cx="820" cy="436"/>
              </a:xfrm>
            </p:grpSpPr>
            <p:sp>
              <p:nvSpPr>
                <p:cNvPr id="15" name="Rectangle 13"/>
                <p:cNvSpPr>
                  <a:spLocks noChangeArrowheads="1"/>
                </p:cNvSpPr>
                <p:nvPr/>
              </p:nvSpPr>
              <p:spPr bwMode="auto">
                <a:xfrm>
                  <a:off x="2222" y="2927"/>
                  <a:ext cx="820" cy="436"/>
                </a:xfrm>
                <a:prstGeom prst="rect">
                  <a:avLst/>
                </a:prstGeom>
                <a:solidFill>
                  <a:srgbClr val="FFCC18"/>
                </a:solidFill>
                <a:ln w="9525">
                  <a:solidFill>
                    <a:schemeClr val="tx1"/>
                  </a:solidFill>
                  <a:miter lim="800000"/>
                  <a:headEnd/>
                  <a:tailEnd/>
                </a:ln>
              </p:spPr>
              <p:txBody>
                <a:bodyPr wrap="none" anchor="ctr"/>
                <a:lstStyle/>
                <a:p>
                  <a:pPr algn="ctr" eaLnBrk="0" hangingPunct="0"/>
                  <a:endParaRPr lang="en-US"/>
                </a:p>
              </p:txBody>
            </p:sp>
            <p:sp>
              <p:nvSpPr>
                <p:cNvPr id="16" name="Rectangle 9"/>
                <p:cNvSpPr>
                  <a:spLocks noChangeArrowheads="1"/>
                </p:cNvSpPr>
                <p:nvPr/>
              </p:nvSpPr>
              <p:spPr bwMode="auto">
                <a:xfrm>
                  <a:off x="2444" y="3063"/>
                  <a:ext cx="379" cy="196"/>
                </a:xfrm>
                <a:prstGeom prst="rect">
                  <a:avLst/>
                </a:prstGeom>
                <a:noFill/>
                <a:ln w="9525">
                  <a:noFill/>
                  <a:miter lim="800000"/>
                  <a:headEnd/>
                  <a:tailEnd/>
                </a:ln>
              </p:spPr>
              <p:txBody>
                <a:bodyPr wrap="none" lIns="0" tIns="0" rIns="0" bIns="0">
                  <a:spAutoFit/>
                </a:bodyPr>
                <a:lstStyle/>
                <a:p>
                  <a:pPr algn="ctr" eaLnBrk="0" hangingPunct="0">
                    <a:lnSpc>
                      <a:spcPct val="85000"/>
                    </a:lnSpc>
                  </a:pPr>
                  <a:r>
                    <a:rPr lang="en-US" sz="1200" b="1">
                      <a:solidFill>
                        <a:srgbClr val="000000"/>
                      </a:solidFill>
                    </a:rPr>
                    <a:t>Domain</a:t>
                  </a:r>
                </a:p>
                <a:p>
                  <a:pPr algn="ctr" eaLnBrk="0" hangingPunct="0">
                    <a:lnSpc>
                      <a:spcPct val="85000"/>
                    </a:lnSpc>
                  </a:pPr>
                  <a:r>
                    <a:rPr lang="en-US" sz="1200" b="1">
                      <a:solidFill>
                        <a:srgbClr val="000000"/>
                      </a:solidFill>
                    </a:rPr>
                    <a:t>Bacteria</a:t>
                  </a:r>
                  <a:endParaRPr lang="en-US" sz="1200"/>
                </a:p>
              </p:txBody>
            </p:sp>
          </p:grpSp>
          <p:grpSp>
            <p:nvGrpSpPr>
              <p:cNvPr id="9" name="Group 15"/>
              <p:cNvGrpSpPr>
                <a:grpSpLocks/>
              </p:cNvGrpSpPr>
              <p:nvPr/>
            </p:nvGrpSpPr>
            <p:grpSpPr bwMode="auto">
              <a:xfrm>
                <a:off x="4047" y="2913"/>
                <a:ext cx="820" cy="436"/>
                <a:chOff x="2222" y="2927"/>
                <a:chExt cx="820" cy="436"/>
              </a:xfrm>
            </p:grpSpPr>
            <p:sp>
              <p:nvSpPr>
                <p:cNvPr id="13" name="Rectangle 16"/>
                <p:cNvSpPr>
                  <a:spLocks noChangeArrowheads="1"/>
                </p:cNvSpPr>
                <p:nvPr/>
              </p:nvSpPr>
              <p:spPr bwMode="auto">
                <a:xfrm>
                  <a:off x="2222" y="2927"/>
                  <a:ext cx="820" cy="436"/>
                </a:xfrm>
                <a:prstGeom prst="rect">
                  <a:avLst/>
                </a:prstGeom>
                <a:solidFill>
                  <a:srgbClr val="CC0000"/>
                </a:solidFill>
                <a:ln w="9525">
                  <a:solidFill>
                    <a:schemeClr val="tx1"/>
                  </a:solidFill>
                  <a:miter lim="800000"/>
                  <a:headEnd/>
                  <a:tailEnd/>
                </a:ln>
              </p:spPr>
              <p:txBody>
                <a:bodyPr wrap="none" anchor="ctr"/>
                <a:lstStyle/>
                <a:p>
                  <a:pPr algn="ctr" eaLnBrk="0" hangingPunct="0"/>
                  <a:endParaRPr lang="en-US"/>
                </a:p>
              </p:txBody>
            </p:sp>
            <p:sp>
              <p:nvSpPr>
                <p:cNvPr id="14" name="Rectangle 17"/>
                <p:cNvSpPr>
                  <a:spLocks noChangeArrowheads="1"/>
                </p:cNvSpPr>
                <p:nvPr/>
              </p:nvSpPr>
              <p:spPr bwMode="auto">
                <a:xfrm>
                  <a:off x="2445" y="3063"/>
                  <a:ext cx="379" cy="196"/>
                </a:xfrm>
                <a:prstGeom prst="rect">
                  <a:avLst/>
                </a:prstGeom>
                <a:solidFill>
                  <a:srgbClr val="CC0000"/>
                </a:solidFill>
                <a:ln w="9525">
                  <a:noFill/>
                  <a:miter lim="800000"/>
                  <a:headEnd/>
                  <a:tailEnd/>
                </a:ln>
              </p:spPr>
              <p:txBody>
                <a:bodyPr wrap="none" lIns="0" tIns="0" rIns="0" bIns="0">
                  <a:spAutoFit/>
                </a:bodyPr>
                <a:lstStyle/>
                <a:p>
                  <a:pPr algn="ctr" eaLnBrk="0" hangingPunct="0">
                    <a:lnSpc>
                      <a:spcPct val="85000"/>
                    </a:lnSpc>
                  </a:pPr>
                  <a:r>
                    <a:rPr lang="en-US" sz="1200" b="1">
                      <a:solidFill>
                        <a:schemeClr val="bg1"/>
                      </a:solidFill>
                    </a:rPr>
                    <a:t>Domain</a:t>
                  </a:r>
                </a:p>
                <a:p>
                  <a:pPr algn="ctr" eaLnBrk="0" hangingPunct="0">
                    <a:lnSpc>
                      <a:spcPct val="85000"/>
                    </a:lnSpc>
                  </a:pPr>
                  <a:r>
                    <a:rPr lang="en-US" sz="1200" b="1">
                      <a:solidFill>
                        <a:schemeClr val="bg1"/>
                      </a:solidFill>
                    </a:rPr>
                    <a:t>Archaea</a:t>
                  </a:r>
                  <a:endParaRPr lang="en-US" sz="1200">
                    <a:solidFill>
                      <a:schemeClr val="bg1"/>
                    </a:solidFill>
                  </a:endParaRPr>
                </a:p>
              </p:txBody>
            </p:sp>
          </p:grpSp>
          <p:grpSp>
            <p:nvGrpSpPr>
              <p:cNvPr id="10" name="Group 18"/>
              <p:cNvGrpSpPr>
                <a:grpSpLocks/>
              </p:cNvGrpSpPr>
              <p:nvPr/>
            </p:nvGrpSpPr>
            <p:grpSpPr bwMode="auto">
              <a:xfrm>
                <a:off x="4905" y="2913"/>
                <a:ext cx="820" cy="436"/>
                <a:chOff x="2222" y="2927"/>
                <a:chExt cx="820" cy="436"/>
              </a:xfrm>
            </p:grpSpPr>
            <p:sp>
              <p:nvSpPr>
                <p:cNvPr id="11" name="Rectangle 19"/>
                <p:cNvSpPr>
                  <a:spLocks noChangeArrowheads="1"/>
                </p:cNvSpPr>
                <p:nvPr/>
              </p:nvSpPr>
              <p:spPr bwMode="auto">
                <a:xfrm>
                  <a:off x="2222" y="2927"/>
                  <a:ext cx="820" cy="436"/>
                </a:xfrm>
                <a:prstGeom prst="rect">
                  <a:avLst/>
                </a:prstGeom>
                <a:solidFill>
                  <a:schemeClr val="tx2"/>
                </a:solidFill>
                <a:ln w="9525">
                  <a:solidFill>
                    <a:schemeClr val="tx1"/>
                  </a:solidFill>
                  <a:miter lim="800000"/>
                  <a:headEnd/>
                  <a:tailEnd/>
                </a:ln>
              </p:spPr>
              <p:txBody>
                <a:bodyPr wrap="none" anchor="ctr"/>
                <a:lstStyle/>
                <a:p>
                  <a:pPr algn="ctr" eaLnBrk="0" hangingPunct="0"/>
                  <a:endParaRPr lang="en-US"/>
                </a:p>
              </p:txBody>
            </p:sp>
            <p:sp>
              <p:nvSpPr>
                <p:cNvPr id="12" name="Rectangle 20"/>
                <p:cNvSpPr>
                  <a:spLocks noChangeArrowheads="1"/>
                </p:cNvSpPr>
                <p:nvPr/>
              </p:nvSpPr>
              <p:spPr bwMode="auto">
                <a:xfrm>
                  <a:off x="2446" y="3063"/>
                  <a:ext cx="374" cy="196"/>
                </a:xfrm>
                <a:prstGeom prst="rect">
                  <a:avLst/>
                </a:prstGeom>
                <a:solidFill>
                  <a:schemeClr val="tx2"/>
                </a:solidFill>
                <a:ln w="9525">
                  <a:noFill/>
                  <a:miter lim="800000"/>
                  <a:headEnd/>
                  <a:tailEnd/>
                </a:ln>
              </p:spPr>
              <p:txBody>
                <a:bodyPr wrap="none" lIns="0" tIns="0" rIns="0" bIns="0">
                  <a:spAutoFit/>
                </a:bodyPr>
                <a:lstStyle/>
                <a:p>
                  <a:pPr algn="ctr" eaLnBrk="0" hangingPunct="0">
                    <a:lnSpc>
                      <a:spcPct val="85000"/>
                    </a:lnSpc>
                  </a:pPr>
                  <a:r>
                    <a:rPr lang="en-US" sz="1200" b="1">
                      <a:solidFill>
                        <a:schemeClr val="bg1"/>
                      </a:solidFill>
                    </a:rPr>
                    <a:t>Domain</a:t>
                  </a:r>
                </a:p>
                <a:p>
                  <a:pPr algn="ctr" eaLnBrk="0" hangingPunct="0">
                    <a:lnSpc>
                      <a:spcPct val="85000"/>
                    </a:lnSpc>
                  </a:pPr>
                  <a:r>
                    <a:rPr lang="en-US" sz="1200" b="1">
                      <a:solidFill>
                        <a:schemeClr val="bg1"/>
                      </a:solidFill>
                    </a:rPr>
                    <a:t>Eukarya</a:t>
                  </a:r>
                  <a:endParaRPr lang="en-US" sz="1200">
                    <a:solidFill>
                      <a:schemeClr val="bg1"/>
                    </a:solidFill>
                  </a:endParaRPr>
                </a:p>
              </p:txBody>
            </p:sp>
          </p:grpSp>
        </p:grpSp>
        <p:sp>
          <p:nvSpPr>
            <p:cNvPr id="6" name="Rectangle 11"/>
            <p:cNvSpPr>
              <a:spLocks noChangeArrowheads="1"/>
            </p:cNvSpPr>
            <p:nvPr/>
          </p:nvSpPr>
          <p:spPr bwMode="auto">
            <a:xfrm>
              <a:off x="4036" y="4158"/>
              <a:ext cx="843" cy="98"/>
            </a:xfrm>
            <a:prstGeom prst="rect">
              <a:avLst/>
            </a:prstGeom>
            <a:noFill/>
            <a:ln w="9525">
              <a:noFill/>
              <a:miter lim="800000"/>
              <a:headEnd/>
              <a:tailEnd/>
            </a:ln>
          </p:spPr>
          <p:txBody>
            <a:bodyPr wrap="none" lIns="0" tIns="0" rIns="0" bIns="0">
              <a:spAutoFit/>
            </a:bodyPr>
            <a:lstStyle/>
            <a:p>
              <a:pPr eaLnBrk="0" hangingPunct="0">
                <a:lnSpc>
                  <a:spcPct val="85000"/>
                </a:lnSpc>
              </a:pPr>
              <a:r>
                <a:rPr lang="en-US" sz="1200" b="1">
                  <a:solidFill>
                    <a:srgbClr val="000000"/>
                  </a:solidFill>
                </a:rPr>
                <a:t>Common ancestor</a:t>
              </a:r>
              <a:endParaRPr lang="en-US" sz="1200"/>
            </a:p>
          </p:txBody>
        </p:sp>
      </p:grpSp>
      <p:sp>
        <p:nvSpPr>
          <p:cNvPr id="18" name="TextBox 17"/>
          <p:cNvSpPr txBox="1"/>
          <p:nvPr/>
        </p:nvSpPr>
        <p:spPr>
          <a:xfrm>
            <a:off x="6248400" y="3505200"/>
            <a:ext cx="1524000" cy="3170099"/>
          </a:xfrm>
          <a:prstGeom prst="rect">
            <a:avLst/>
          </a:prstGeom>
          <a:noFill/>
        </p:spPr>
        <p:txBody>
          <a:bodyPr wrap="square" rtlCol="0">
            <a:spAutoFit/>
          </a:bodyPr>
          <a:lstStyle/>
          <a:p>
            <a:r>
              <a:rPr lang="en-US" sz="20000" dirty="0" smtClean="0">
                <a:solidFill>
                  <a:srgbClr val="FF0000"/>
                </a:solidFill>
              </a:rPr>
              <a:t>X</a:t>
            </a:r>
            <a:endParaRPr lang="en-US" sz="20000" dirty="0">
              <a:solidFill>
                <a:srgbClr val="FF0000"/>
              </a:solidFill>
            </a:endParaRPr>
          </a:p>
        </p:txBody>
      </p:sp>
      <p:sp>
        <p:nvSpPr>
          <p:cNvPr id="19" name="TextBox 18"/>
          <p:cNvSpPr txBox="1"/>
          <p:nvPr/>
        </p:nvSpPr>
        <p:spPr>
          <a:xfrm>
            <a:off x="5029200" y="3505200"/>
            <a:ext cx="1524000" cy="3170099"/>
          </a:xfrm>
          <a:prstGeom prst="rect">
            <a:avLst/>
          </a:prstGeom>
          <a:noFill/>
        </p:spPr>
        <p:txBody>
          <a:bodyPr wrap="square" rtlCol="0">
            <a:spAutoFit/>
          </a:bodyPr>
          <a:lstStyle/>
          <a:p>
            <a:r>
              <a:rPr lang="en-US" sz="20000" dirty="0" smtClean="0">
                <a:solidFill>
                  <a:srgbClr val="FF0000"/>
                </a:solidFill>
              </a:rPr>
              <a:t>X</a:t>
            </a:r>
            <a:endParaRPr lang="en-US" sz="20000" dirty="0">
              <a:solidFill>
                <a:srgbClr val="FF0000"/>
              </a:solidFill>
            </a:endParaRPr>
          </a:p>
        </p:txBody>
      </p:sp>
      <p:sp>
        <p:nvSpPr>
          <p:cNvPr id="20" name="TextBox 19"/>
          <p:cNvSpPr txBox="1"/>
          <p:nvPr/>
        </p:nvSpPr>
        <p:spPr>
          <a:xfrm>
            <a:off x="7620000" y="3505200"/>
            <a:ext cx="1524000" cy="3170099"/>
          </a:xfrm>
          <a:prstGeom prst="rect">
            <a:avLst/>
          </a:prstGeom>
          <a:noFill/>
        </p:spPr>
        <p:txBody>
          <a:bodyPr wrap="square" rtlCol="0">
            <a:spAutoFit/>
          </a:bodyPr>
          <a:lstStyle/>
          <a:p>
            <a:r>
              <a:rPr lang="en-US" sz="20000" dirty="0" smtClean="0">
                <a:solidFill>
                  <a:srgbClr val="FF0000"/>
                </a:solidFill>
              </a:rPr>
              <a:t>X</a:t>
            </a:r>
            <a:endParaRPr lang="en-US" sz="20000" dirty="0">
              <a:solidFill>
                <a:srgbClr val="FF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381000" y="381001"/>
            <a:ext cx="3048000" cy="2286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429000" y="381000"/>
            <a:ext cx="2286000" cy="22860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81000" y="2667000"/>
            <a:ext cx="2400300" cy="2400300"/>
          </a:xfrm>
          <a:prstGeom prst="rect">
            <a:avLst/>
          </a:prstGeom>
          <a:noFill/>
          <a:ln w="9525">
            <a:noFill/>
            <a:miter lim="800000"/>
            <a:headEnd/>
            <a:tailEnd/>
          </a:ln>
        </p:spPr>
      </p:pic>
      <p:sp>
        <p:nvSpPr>
          <p:cNvPr id="24" name="Rectangle 3" descr="Rectangle: Click to edit Master text styles&#10;Second level&#10;Third level&#10;Fourth level&#10;Fifth level"/>
          <p:cNvSpPr txBox="1">
            <a:spLocks noChangeArrowheads="1"/>
          </p:cNvSpPr>
          <p:nvPr/>
        </p:nvSpPr>
        <p:spPr>
          <a:xfrm>
            <a:off x="3276600" y="3810000"/>
            <a:ext cx="25908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dirty="0" smtClean="0">
                <a:ln>
                  <a:noFill/>
                </a:ln>
                <a:solidFill>
                  <a:schemeClr val="bg1">
                    <a:lumMod val="65000"/>
                  </a:schemeClr>
                </a:solidFill>
                <a:effectLst/>
                <a:uLnTx/>
                <a:uFillTx/>
                <a:latin typeface="+mn-lt"/>
                <a:ea typeface="+mn-ea"/>
                <a:cs typeface="+mn-cs"/>
              </a:rPr>
              <a:t>Domain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dirty="0" smtClean="0">
                <a:ln>
                  <a:noFill/>
                </a:ln>
                <a:solidFill>
                  <a:schemeClr val="bg1">
                    <a:lumMod val="65000"/>
                  </a:schemeClr>
                </a:solidFill>
                <a:effectLst/>
                <a:uLnTx/>
                <a:uFillTx/>
                <a:latin typeface="+mn-lt"/>
                <a:ea typeface="+mn-ea"/>
                <a:cs typeface="+mn-cs"/>
              </a:rPr>
              <a:t>Domain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Viruses</a:t>
            </a:r>
            <a:endParaRPr lang="en-US" dirty="0">
              <a:solidFill>
                <a:schemeClr val="accent1"/>
              </a:solidFill>
            </a:endParaRPr>
          </a:p>
        </p:txBody>
      </p:sp>
      <p:sp>
        <p:nvSpPr>
          <p:cNvPr id="3" name="Content Placeholder 2"/>
          <p:cNvSpPr>
            <a:spLocks noGrp="1"/>
          </p:cNvSpPr>
          <p:nvPr>
            <p:ph idx="1"/>
          </p:nvPr>
        </p:nvSpPr>
        <p:spPr/>
        <p:txBody>
          <a:bodyPr/>
          <a:lstStyle/>
          <a:p>
            <a:pPr>
              <a:buNone/>
            </a:pPr>
            <a:r>
              <a:rPr lang="en-US" dirty="0" smtClean="0"/>
              <a:t>Obligate intracellular parasites</a:t>
            </a:r>
          </a:p>
          <a:p>
            <a:r>
              <a:rPr lang="en-US" b="1" dirty="0" smtClean="0">
                <a:solidFill>
                  <a:srgbClr val="FF0000"/>
                </a:solidFill>
              </a:rPr>
              <a:t>Host range</a:t>
            </a:r>
            <a:endParaRPr lang="en-US" dirty="0" smtClean="0"/>
          </a:p>
          <a:p>
            <a:pPr lvl="1"/>
            <a:r>
              <a:rPr lang="en-US" dirty="0" smtClean="0"/>
              <a:t>types of org. infected </a:t>
            </a:r>
          </a:p>
          <a:p>
            <a:r>
              <a:rPr lang="en-US" b="1" dirty="0" smtClean="0">
                <a:solidFill>
                  <a:srgbClr val="FF0000"/>
                </a:solidFill>
              </a:rPr>
              <a:t>Tissue tropism</a:t>
            </a:r>
            <a:endParaRPr lang="en-US" dirty="0" smtClean="0"/>
          </a:p>
          <a:p>
            <a:pPr lvl="1"/>
            <a:r>
              <a:rPr lang="en-US" dirty="0" smtClean="0"/>
              <a:t>types of cells infected</a:t>
            </a:r>
          </a:p>
          <a:p>
            <a:pPr lvl="1">
              <a:buNone/>
            </a:pPr>
            <a:endParaRPr lang="en-US" dirty="0" smtClean="0"/>
          </a:p>
          <a:p>
            <a:pPr>
              <a:buNone/>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791200" y="1524000"/>
            <a:ext cx="3048000" cy="2286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791200" y="3810000"/>
            <a:ext cx="3048000" cy="24384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867400" y="4038600"/>
            <a:ext cx="2857500" cy="214312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715000" y="4267200"/>
            <a:ext cx="3257550" cy="188595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5715000" y="4038600"/>
            <a:ext cx="3276600" cy="2621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dissolv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dissolve">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dissolve">
                                      <p:cBhvr>
                                        <p:cTn id="37" dur="500"/>
                                        <p:tgtEl>
                                          <p:spTgt spid="102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29"/>
                                        </p:tgtEl>
                                        <p:attrNameLst>
                                          <p:attrName>style.visibility</p:attrName>
                                        </p:attrNameLst>
                                      </p:cBhvr>
                                      <p:to>
                                        <p:strVal val="visible"/>
                                      </p:to>
                                    </p:set>
                                    <p:animEffect transition="in" filter="dissolve">
                                      <p:cBhvr>
                                        <p:cTn id="42" dur="500"/>
                                        <p:tgtEl>
                                          <p:spTgt spid="102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dissolve">
                                      <p:cBhvr>
                                        <p:cTn id="4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Viruses</a:t>
            </a:r>
            <a:endParaRPr lang="en-US" dirty="0">
              <a:solidFill>
                <a:schemeClr val="accent1"/>
              </a:solidFill>
            </a:endParaRPr>
          </a:p>
        </p:txBody>
      </p:sp>
      <p:sp>
        <p:nvSpPr>
          <p:cNvPr id="3" name="Content Placeholder 2"/>
          <p:cNvSpPr>
            <a:spLocks noGrp="1"/>
          </p:cNvSpPr>
          <p:nvPr>
            <p:ph idx="1"/>
          </p:nvPr>
        </p:nvSpPr>
        <p:spPr/>
        <p:txBody>
          <a:bodyPr/>
          <a:lstStyle/>
          <a:p>
            <a:pPr>
              <a:buNone/>
            </a:pPr>
            <a:r>
              <a:rPr lang="en-US" dirty="0" smtClean="0"/>
              <a:t>Basic structure</a:t>
            </a:r>
          </a:p>
          <a:p>
            <a:r>
              <a:rPr lang="en-US" dirty="0" smtClean="0"/>
              <a:t>Nucleic acid core (DNA or RNA; circular or linear; single- or double- stranded) surrounded by </a:t>
            </a:r>
            <a:r>
              <a:rPr lang="en-US" b="1" dirty="0" err="1" smtClean="0">
                <a:solidFill>
                  <a:srgbClr val="FF0000"/>
                </a:solidFill>
              </a:rPr>
              <a:t>capsid</a:t>
            </a:r>
            <a:endParaRPr lang="en-US" dirty="0" smtClean="0"/>
          </a:p>
          <a:p>
            <a:endParaRPr lang="en-US" dirty="0"/>
          </a:p>
        </p:txBody>
      </p:sp>
      <p:pic>
        <p:nvPicPr>
          <p:cNvPr id="4" name="Picture 8" descr="STRUCT_1"/>
          <p:cNvPicPr>
            <a:picLocks noChangeAspect="1" noChangeArrowheads="1"/>
          </p:cNvPicPr>
          <p:nvPr/>
        </p:nvPicPr>
        <p:blipFill>
          <a:blip r:embed="rId2" cstate="print"/>
          <a:srcRect/>
          <a:stretch>
            <a:fillRect/>
          </a:stretch>
        </p:blipFill>
        <p:spPr bwMode="auto">
          <a:xfrm>
            <a:off x="0" y="3733800"/>
            <a:ext cx="9144000" cy="2901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Viruses</a:t>
            </a:r>
            <a:endParaRPr lang="en-US" dirty="0">
              <a:solidFill>
                <a:schemeClr val="accent1"/>
              </a:solidFill>
            </a:endParaRPr>
          </a:p>
        </p:txBody>
      </p:sp>
      <p:sp>
        <p:nvSpPr>
          <p:cNvPr id="3" name="Content Placeholder 2"/>
          <p:cNvSpPr>
            <a:spLocks noGrp="1"/>
          </p:cNvSpPr>
          <p:nvPr>
            <p:ph idx="1"/>
          </p:nvPr>
        </p:nvSpPr>
        <p:spPr>
          <a:xfrm>
            <a:off x="381000" y="1295400"/>
            <a:ext cx="8229600" cy="4525963"/>
          </a:xfrm>
        </p:spPr>
        <p:txBody>
          <a:bodyPr/>
          <a:lstStyle/>
          <a:p>
            <a:pPr>
              <a:buNone/>
            </a:pPr>
            <a:r>
              <a:rPr lang="en-US" dirty="0" smtClean="0"/>
              <a:t>Size variation</a:t>
            </a:r>
          </a:p>
          <a:p>
            <a:endParaRPr lang="en-US" dirty="0"/>
          </a:p>
        </p:txBody>
      </p:sp>
      <p:pic>
        <p:nvPicPr>
          <p:cNvPr id="5" name="Picture 4" descr="VIRUSE_1"/>
          <p:cNvPicPr>
            <a:picLocks noChangeAspect="1" noChangeArrowheads="1"/>
          </p:cNvPicPr>
          <p:nvPr/>
        </p:nvPicPr>
        <p:blipFill>
          <a:blip r:embed="rId2" cstate="print"/>
          <a:srcRect/>
          <a:stretch>
            <a:fillRect/>
          </a:stretch>
        </p:blipFill>
        <p:spPr bwMode="auto">
          <a:xfrm>
            <a:off x="152400" y="1828800"/>
            <a:ext cx="8763000" cy="491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Viruses</a:t>
            </a:r>
            <a:endParaRPr lang="en-US" dirty="0">
              <a:solidFill>
                <a:schemeClr val="accent1"/>
              </a:solidFill>
            </a:endParaRPr>
          </a:p>
        </p:txBody>
      </p:sp>
      <p:sp>
        <p:nvSpPr>
          <p:cNvPr id="3" name="Content Placeholder 2"/>
          <p:cNvSpPr>
            <a:spLocks noGrp="1"/>
          </p:cNvSpPr>
          <p:nvPr>
            <p:ph idx="1"/>
          </p:nvPr>
        </p:nvSpPr>
        <p:spPr>
          <a:xfrm>
            <a:off x="381000" y="1295400"/>
            <a:ext cx="8229600" cy="4525963"/>
          </a:xfrm>
        </p:spPr>
        <p:txBody>
          <a:bodyPr>
            <a:normAutofit lnSpcReduction="10000"/>
          </a:bodyPr>
          <a:lstStyle/>
          <a:p>
            <a:pPr>
              <a:buNone/>
            </a:pPr>
            <a:r>
              <a:rPr lang="en-US" dirty="0" smtClean="0"/>
              <a:t>Life cycle(s)</a:t>
            </a:r>
          </a:p>
          <a:p>
            <a:r>
              <a:rPr lang="en-US" dirty="0" smtClean="0"/>
              <a:t>Can remain </a:t>
            </a:r>
            <a:r>
              <a:rPr lang="en-US" b="1" dirty="0" smtClean="0">
                <a:solidFill>
                  <a:srgbClr val="FF0000"/>
                </a:solidFill>
              </a:rPr>
              <a:t>latent</a:t>
            </a:r>
            <a:r>
              <a:rPr lang="en-US" dirty="0" smtClean="0"/>
              <a:t> for years as </a:t>
            </a:r>
            <a:r>
              <a:rPr lang="en-US" b="1" dirty="0" err="1" smtClean="0">
                <a:solidFill>
                  <a:srgbClr val="FF0000"/>
                </a:solidFill>
              </a:rPr>
              <a:t>viroids</a:t>
            </a:r>
            <a:endParaRPr lang="en-US" b="1" dirty="0" smtClean="0">
              <a:solidFill>
                <a:srgbClr val="FF0000"/>
              </a:solidFill>
            </a:endParaRPr>
          </a:p>
          <a:p>
            <a:pPr>
              <a:buNone/>
            </a:pPr>
            <a:endParaRPr lang="en-US" b="1" dirty="0" smtClean="0">
              <a:solidFill>
                <a:srgbClr val="FF0000"/>
              </a:solidFill>
            </a:endParaRPr>
          </a:p>
          <a:p>
            <a:r>
              <a:rPr lang="en-US" dirty="0" err="1" smtClean="0">
                <a:solidFill>
                  <a:srgbClr val="FF0000"/>
                </a:solidFill>
              </a:rPr>
              <a:t>Lysogenic</a:t>
            </a:r>
            <a:r>
              <a:rPr lang="en-US" dirty="0" smtClean="0">
                <a:solidFill>
                  <a:srgbClr val="FF0000"/>
                </a:solidFill>
              </a:rPr>
              <a:t> Cycle</a:t>
            </a:r>
          </a:p>
          <a:p>
            <a:pPr lvl="1"/>
            <a:r>
              <a:rPr lang="en-US" dirty="0" smtClean="0">
                <a:solidFill>
                  <a:srgbClr val="FF0000"/>
                </a:solidFill>
                <a:hlinkClick r:id="rId2"/>
              </a:rPr>
              <a:t>http://youtu.be/_J9-xKitsd0</a:t>
            </a:r>
            <a:r>
              <a:rPr lang="en-US" dirty="0" smtClean="0">
                <a:solidFill>
                  <a:srgbClr val="FF0000"/>
                </a:solidFill>
              </a:rPr>
              <a:t> </a:t>
            </a:r>
          </a:p>
          <a:p>
            <a:pPr>
              <a:buNone/>
            </a:pPr>
            <a:endParaRPr lang="en-US" dirty="0" smtClean="0"/>
          </a:p>
          <a:p>
            <a:r>
              <a:rPr lang="en-US" dirty="0" err="1" smtClean="0">
                <a:solidFill>
                  <a:srgbClr val="FF0000"/>
                </a:solidFill>
              </a:rPr>
              <a:t>Lytic</a:t>
            </a:r>
            <a:r>
              <a:rPr lang="en-US" dirty="0" smtClean="0">
                <a:solidFill>
                  <a:srgbClr val="FF0000"/>
                </a:solidFill>
              </a:rPr>
              <a:t> Cycle</a:t>
            </a:r>
          </a:p>
          <a:p>
            <a:pPr lvl="1"/>
            <a:r>
              <a:rPr lang="en-US" dirty="0" smtClean="0">
                <a:solidFill>
                  <a:srgbClr val="FF0000"/>
                </a:solidFill>
                <a:hlinkClick r:id="rId3"/>
              </a:rPr>
              <a:t>http://youtu.be/wVkCyU5aeeU</a:t>
            </a:r>
            <a:r>
              <a:rPr lang="en-US" dirty="0" smtClean="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noFill/>
        </p:spPr>
        <p:txBody>
          <a:bodyPr/>
          <a:lstStyle/>
          <a:p>
            <a:fld id="{13EA5A06-37CE-4CF0-87D1-D447B6ED1489}" type="slidenum">
              <a:rPr lang="en-US"/>
              <a:pPr/>
              <a:t>17</a:t>
            </a:fld>
            <a:endParaRPr lang="en-US"/>
          </a:p>
        </p:txBody>
      </p:sp>
      <p:pic>
        <p:nvPicPr>
          <p:cNvPr id="15363" name="Picture 7" descr="LYTIC__1"/>
          <p:cNvPicPr>
            <a:picLocks noChangeAspect="1" noChangeArrowheads="1"/>
          </p:cNvPicPr>
          <p:nvPr/>
        </p:nvPicPr>
        <p:blipFill>
          <a:blip r:embed="rId2" cstate="print"/>
          <a:srcRect b="285"/>
          <a:stretch>
            <a:fillRect/>
          </a:stretch>
        </p:blipFill>
        <p:spPr bwMode="auto">
          <a:xfrm>
            <a:off x="228600" y="228600"/>
            <a:ext cx="8763000" cy="6096000"/>
          </a:xfrm>
          <a:prstGeom prst="rect">
            <a:avLst/>
          </a:prstGeom>
          <a:noFill/>
          <a:ln w="9525">
            <a:noFill/>
            <a:miter lim="800000"/>
            <a:headEnd/>
            <a:tailEnd/>
          </a:ln>
        </p:spPr>
      </p:pic>
      <p:sp>
        <p:nvSpPr>
          <p:cNvPr id="124937" name="Rectangle 9"/>
          <p:cNvSpPr>
            <a:spLocks noChangeArrowheads="1"/>
          </p:cNvSpPr>
          <p:nvPr/>
        </p:nvSpPr>
        <p:spPr bwMode="auto">
          <a:xfrm>
            <a:off x="4800600" y="914400"/>
            <a:ext cx="4038600" cy="1600200"/>
          </a:xfrm>
          <a:prstGeom prst="rect">
            <a:avLst/>
          </a:prstGeom>
          <a:noFill/>
          <a:ln w="9525">
            <a:noFill/>
            <a:miter lim="800000"/>
            <a:headEnd/>
            <a:tailEnd/>
          </a:ln>
        </p:spPr>
        <p:txBody>
          <a:bodyPr/>
          <a:lstStyle/>
          <a:p>
            <a:pPr marL="342900" indent="-342900">
              <a:spcBef>
                <a:spcPct val="20000"/>
              </a:spcBef>
            </a:pPr>
            <a:r>
              <a:rPr lang="en-US" sz="3200" b="1" dirty="0">
                <a:solidFill>
                  <a:srgbClr val="FF0000"/>
                </a:solidFill>
              </a:rPr>
              <a:t>Induction </a:t>
            </a:r>
            <a:r>
              <a:rPr lang="en-US" sz="3200" dirty="0"/>
              <a:t>= </a:t>
            </a:r>
            <a:r>
              <a:rPr lang="en-US" sz="3200" dirty="0" smtClean="0"/>
              <a:t>switch </a:t>
            </a:r>
            <a:r>
              <a:rPr lang="en-US" sz="3200" dirty="0"/>
              <a:t>from the </a:t>
            </a:r>
            <a:r>
              <a:rPr lang="en-US" sz="3200" dirty="0" err="1"/>
              <a:t>lysogenic</a:t>
            </a:r>
            <a:r>
              <a:rPr lang="en-US" sz="3200" dirty="0"/>
              <a:t> to the </a:t>
            </a:r>
            <a:r>
              <a:rPr lang="en-US" sz="3200" dirty="0" err="1"/>
              <a:t>lytic</a:t>
            </a:r>
            <a:r>
              <a:rPr lang="en-US" sz="3200" dirty="0"/>
              <a:t> cycle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Viruses</a:t>
            </a:r>
            <a:endParaRPr lang="en-US" dirty="0">
              <a:solidFill>
                <a:schemeClr val="accent1"/>
              </a:solidFill>
            </a:endParaRPr>
          </a:p>
        </p:txBody>
      </p:sp>
      <p:sp>
        <p:nvSpPr>
          <p:cNvPr id="3" name="Content Placeholder 2"/>
          <p:cNvSpPr>
            <a:spLocks noGrp="1"/>
          </p:cNvSpPr>
          <p:nvPr>
            <p:ph idx="1"/>
          </p:nvPr>
        </p:nvSpPr>
        <p:spPr>
          <a:xfrm>
            <a:off x="381000" y="1295400"/>
            <a:ext cx="8229600" cy="4525963"/>
          </a:xfrm>
        </p:spPr>
        <p:txBody>
          <a:bodyPr>
            <a:normAutofit/>
          </a:bodyPr>
          <a:lstStyle/>
          <a:p>
            <a:r>
              <a:rPr lang="en-US" dirty="0" smtClean="0"/>
              <a:t>HIV life cycle</a:t>
            </a:r>
          </a:p>
          <a:p>
            <a:pPr lvl="1"/>
            <a:r>
              <a:rPr lang="en-US" dirty="0" smtClean="0"/>
              <a:t>Attachment</a:t>
            </a:r>
          </a:p>
          <a:p>
            <a:pPr lvl="1"/>
            <a:r>
              <a:rPr lang="en-US" dirty="0" smtClean="0"/>
              <a:t>Assembly </a:t>
            </a:r>
          </a:p>
          <a:p>
            <a:pPr lvl="1"/>
            <a:r>
              <a:rPr lang="en-US" dirty="0" smtClean="0"/>
              <a:t>Replication</a:t>
            </a:r>
          </a:p>
          <a:p>
            <a:pPr lvl="1"/>
            <a:r>
              <a:rPr lang="en-US" dirty="0" smtClean="0"/>
              <a:t>Assembly</a:t>
            </a:r>
          </a:p>
          <a:p>
            <a:pPr lvl="1"/>
            <a:r>
              <a:rPr lang="en-US" dirty="0" smtClean="0"/>
              <a:t>Release </a:t>
            </a:r>
            <a:r>
              <a:rPr lang="en-US" dirty="0" smtClean="0">
                <a:solidFill>
                  <a:srgbClr val="FF0000"/>
                </a:solidFill>
              </a:rPr>
              <a:t>(BUDDING)</a:t>
            </a:r>
          </a:p>
        </p:txBody>
      </p:sp>
      <p:pic>
        <p:nvPicPr>
          <p:cNvPr id="4" name="Picture 6" descr="HIV_IN_1"/>
          <p:cNvPicPr>
            <a:picLocks noChangeAspect="1" noChangeArrowheads="1"/>
          </p:cNvPicPr>
          <p:nvPr/>
        </p:nvPicPr>
        <p:blipFill>
          <a:blip r:embed="rId2" cstate="print"/>
          <a:srcRect t="3069" b="4308"/>
          <a:stretch>
            <a:fillRect/>
          </a:stretch>
        </p:blipFill>
        <p:spPr bwMode="auto">
          <a:xfrm>
            <a:off x="2743200" y="228600"/>
            <a:ext cx="6248400" cy="64192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ox(in)">
                                      <p:cBhvr>
                                        <p:cTn id="21" dur="500"/>
                                        <p:tgtEl>
                                          <p:spTgt spid="3">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ox(i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9" name="Picture 5"/>
          <p:cNvPicPr>
            <a:picLocks noChangeAspect="1" noChangeArrowheads="1"/>
          </p:cNvPicPr>
          <p:nvPr/>
        </p:nvPicPr>
        <p:blipFill>
          <a:blip r:embed="rId5" cstate="print"/>
          <a:srcRect/>
          <a:stretch>
            <a:fillRect/>
          </a:stretch>
        </p:blipFill>
        <p:spPr bwMode="auto">
          <a:xfrm>
            <a:off x="6808788" y="395288"/>
            <a:ext cx="2228850" cy="1671637"/>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11267" name="Rectangle 2"/>
          <p:cNvSpPr>
            <a:spLocks noGrp="1" noChangeArrowheads="1"/>
          </p:cNvSpPr>
          <p:nvPr>
            <p:ph type="title"/>
          </p:nvPr>
        </p:nvSpPr>
        <p:spPr/>
        <p:txBody>
          <a:bodyPr/>
          <a:lstStyle/>
          <a:p>
            <a:r>
              <a:rPr lang="en-US" smtClean="0">
                <a:solidFill>
                  <a:srgbClr val="0070C0"/>
                </a:solidFill>
              </a:rPr>
              <a:t>Bacteria live </a:t>
            </a:r>
            <a:r>
              <a:rPr lang="en-US" i="1" smtClean="0">
                <a:solidFill>
                  <a:srgbClr val="0070C0"/>
                </a:solidFill>
              </a:rPr>
              <a:t>EVERYWHERE!</a:t>
            </a:r>
            <a:endParaRPr lang="en-US" smtClean="0">
              <a:solidFill>
                <a:srgbClr val="0070C0"/>
              </a:solidFill>
            </a:endParaRPr>
          </a:p>
        </p:txBody>
      </p:sp>
      <p:sp>
        <p:nvSpPr>
          <p:cNvPr id="379907" name="Rectangle 3" descr="Rectangle: Click to edit Master text styles&#10;Second level&#10;Third level&#10;Fourth level&#10;Fifth level"/>
          <p:cNvSpPr>
            <a:spLocks noGrp="1" noChangeArrowheads="1"/>
          </p:cNvSpPr>
          <p:nvPr>
            <p:ph idx="1"/>
          </p:nvPr>
        </p:nvSpPr>
        <p:spPr>
          <a:xfrm>
            <a:off x="601663" y="1371600"/>
            <a:ext cx="6183312" cy="5256213"/>
          </a:xfrm>
        </p:spPr>
        <p:txBody>
          <a:bodyPr/>
          <a:lstStyle/>
          <a:p>
            <a:r>
              <a:rPr lang="en-US" smtClean="0"/>
              <a:t>Bacteria live in all ecosystems</a:t>
            </a:r>
          </a:p>
          <a:p>
            <a:pPr lvl="1"/>
            <a:r>
              <a:rPr lang="en-US" smtClean="0"/>
              <a:t>on plants &amp; animals</a:t>
            </a:r>
          </a:p>
          <a:p>
            <a:pPr lvl="1"/>
            <a:r>
              <a:rPr lang="en-US" smtClean="0"/>
              <a:t>in plants &amp; animals</a:t>
            </a:r>
          </a:p>
          <a:p>
            <a:pPr lvl="1"/>
            <a:r>
              <a:rPr lang="en-US" smtClean="0"/>
              <a:t>in the soil</a:t>
            </a:r>
          </a:p>
          <a:p>
            <a:pPr lvl="1"/>
            <a:r>
              <a:rPr lang="en-US" smtClean="0"/>
              <a:t>in depths of the oceans</a:t>
            </a:r>
          </a:p>
          <a:p>
            <a:pPr lvl="1"/>
            <a:r>
              <a:rPr lang="en-US" smtClean="0"/>
              <a:t>in extreme cold (extremeophiles)</a:t>
            </a:r>
          </a:p>
          <a:p>
            <a:pPr lvl="1"/>
            <a:r>
              <a:rPr lang="en-US" smtClean="0"/>
              <a:t>in extreme hot (thermophiles)</a:t>
            </a:r>
          </a:p>
          <a:p>
            <a:pPr lvl="1"/>
            <a:r>
              <a:rPr lang="en-US" smtClean="0"/>
              <a:t>in extreme salt (halophiles)</a:t>
            </a:r>
          </a:p>
          <a:p>
            <a:pPr lvl="1"/>
            <a:r>
              <a:rPr lang="en-US" smtClean="0"/>
              <a:t>on the living</a:t>
            </a:r>
          </a:p>
          <a:p>
            <a:pPr lvl="1"/>
            <a:r>
              <a:rPr lang="en-US" smtClean="0"/>
              <a:t>on the dead</a:t>
            </a:r>
          </a:p>
        </p:txBody>
      </p:sp>
      <p:pic>
        <p:nvPicPr>
          <p:cNvPr id="379910" name="Picture 6"/>
          <p:cNvPicPr>
            <a:picLocks noChangeAspect="1" noChangeArrowheads="1"/>
          </p:cNvPicPr>
          <p:nvPr/>
        </p:nvPicPr>
        <p:blipFill>
          <a:blip r:embed="rId6" cstate="print"/>
          <a:srcRect b="2594"/>
          <a:stretch>
            <a:fillRect/>
          </a:stretch>
        </p:blipFill>
        <p:spPr bwMode="auto">
          <a:xfrm>
            <a:off x="5548313" y="1852613"/>
            <a:ext cx="1795462" cy="2476500"/>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9911" name="Picture 7"/>
          <p:cNvPicPr>
            <a:picLocks noChangeAspect="1" noChangeArrowheads="1"/>
          </p:cNvPicPr>
          <p:nvPr/>
        </p:nvPicPr>
        <p:blipFill>
          <a:blip r:embed="rId7" cstate="print"/>
          <a:srcRect b="3882"/>
          <a:stretch>
            <a:fillRect/>
          </a:stretch>
        </p:blipFill>
        <p:spPr bwMode="auto">
          <a:xfrm>
            <a:off x="7431088" y="2216150"/>
            <a:ext cx="1571625" cy="1009650"/>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9913" name="Picture 9"/>
          <p:cNvPicPr>
            <a:picLocks noChangeAspect="1" noChangeArrowheads="1"/>
          </p:cNvPicPr>
          <p:nvPr/>
        </p:nvPicPr>
        <p:blipFill>
          <a:blip r:embed="rId8" cstate="print"/>
          <a:srcRect l="1622" t="2361" r="1622" b="14163"/>
          <a:stretch>
            <a:fillRect/>
          </a:stretch>
        </p:blipFill>
        <p:spPr bwMode="auto">
          <a:xfrm>
            <a:off x="6223000" y="3668713"/>
            <a:ext cx="2841625" cy="1684337"/>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9912" name="Picture 8"/>
          <p:cNvPicPr>
            <a:picLocks noChangeAspect="1" noChangeArrowheads="1"/>
          </p:cNvPicPr>
          <p:nvPr/>
        </p:nvPicPr>
        <p:blipFill>
          <a:blip r:embed="rId9" cstate="print"/>
          <a:srcRect l="2441" t="3799" r="2441" b="13298"/>
          <a:stretch>
            <a:fillRect/>
          </a:stretch>
        </p:blipFill>
        <p:spPr bwMode="auto">
          <a:xfrm>
            <a:off x="4008438" y="4668838"/>
            <a:ext cx="2979737" cy="1668462"/>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9915" name="Picture 11" descr="smoker"/>
          <p:cNvPicPr>
            <a:picLocks noChangeAspect="1" noChangeArrowheads="1"/>
          </p:cNvPicPr>
          <p:nvPr/>
        </p:nvPicPr>
        <p:blipFill>
          <a:blip r:embed="rId10" cstate="print"/>
          <a:srcRect/>
          <a:stretch>
            <a:fillRect/>
          </a:stretch>
        </p:blipFill>
        <p:spPr bwMode="auto">
          <a:xfrm>
            <a:off x="6543675" y="4964113"/>
            <a:ext cx="2439988" cy="1828800"/>
          </a:xfrm>
          <a:prstGeom prst="rect">
            <a:avLst/>
          </a:prstGeom>
          <a:noFill/>
          <a:effectLst>
            <a:outerShdw blurRad="63500" dist="38099" dir="2700000" algn="ctr" rotWithShape="0">
              <a:srgbClr val="000000">
                <a:alpha val="74998"/>
              </a:srgbClr>
            </a:outerShdw>
          </a:effectLst>
        </p:spPr>
      </p:pic>
      <p:sp>
        <p:nvSpPr>
          <p:cNvPr id="13" name="Rounded Rectangle 12"/>
          <p:cNvSpPr/>
          <p:nvPr/>
        </p:nvSpPr>
        <p:spPr>
          <a:xfrm>
            <a:off x="3886200" y="5638800"/>
            <a:ext cx="2971800" cy="914400"/>
          </a:xfrm>
          <a:prstGeom prst="roundRect">
            <a:avLst/>
          </a:prstGeom>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038600" y="5791200"/>
            <a:ext cx="2514600" cy="646331"/>
          </a:xfrm>
          <a:prstGeom prst="rect">
            <a:avLst/>
          </a:prstGeom>
          <a:noFill/>
        </p:spPr>
        <p:txBody>
          <a:bodyPr wrap="square" rtlCol="0">
            <a:spAutoFit/>
          </a:bodyPr>
          <a:lstStyle/>
          <a:p>
            <a:pPr algn="ctr"/>
            <a:r>
              <a:rPr lang="en-US" dirty="0" smtClean="0"/>
              <a:t>Microbes ALWAYS find a way to make a living!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anim calcmode="lin" valueType="num">
                                      <p:cBhvr additive="base">
                                        <p:cTn id="7" dur="500" fill="hold"/>
                                        <p:tgtEl>
                                          <p:spTgt spid="379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99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9907">
                                            <p:txEl>
                                              <p:pRg st="1" end="1"/>
                                            </p:txEl>
                                          </p:spTgt>
                                        </p:tgtEl>
                                        <p:attrNameLst>
                                          <p:attrName>style.visibility</p:attrName>
                                        </p:attrNameLst>
                                      </p:cBhvr>
                                      <p:to>
                                        <p:strVal val="visible"/>
                                      </p:to>
                                    </p:set>
                                    <p:anim calcmode="lin" valueType="num">
                                      <p:cBhvr additive="base">
                                        <p:cTn id="13" dur="500" fill="hold"/>
                                        <p:tgtEl>
                                          <p:spTgt spid="3799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99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9907">
                                            <p:txEl>
                                              <p:pRg st="2" end="2"/>
                                            </p:txEl>
                                          </p:spTgt>
                                        </p:tgtEl>
                                        <p:attrNameLst>
                                          <p:attrName>style.visibility</p:attrName>
                                        </p:attrNameLst>
                                      </p:cBhvr>
                                      <p:to>
                                        <p:strVal val="visible"/>
                                      </p:to>
                                    </p:set>
                                    <p:anim calcmode="lin" valueType="num">
                                      <p:cBhvr additive="base">
                                        <p:cTn id="19" dur="500" fill="hold"/>
                                        <p:tgtEl>
                                          <p:spTgt spid="3799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99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9907">
                                            <p:txEl>
                                              <p:pRg st="3" end="3"/>
                                            </p:txEl>
                                          </p:spTgt>
                                        </p:tgtEl>
                                        <p:attrNameLst>
                                          <p:attrName>style.visibility</p:attrName>
                                        </p:attrNameLst>
                                      </p:cBhvr>
                                      <p:to>
                                        <p:strVal val="visible"/>
                                      </p:to>
                                    </p:set>
                                    <p:anim calcmode="lin" valueType="num">
                                      <p:cBhvr additive="base">
                                        <p:cTn id="25" dur="500" fill="hold"/>
                                        <p:tgtEl>
                                          <p:spTgt spid="3799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99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9907">
                                            <p:txEl>
                                              <p:pRg st="4" end="4"/>
                                            </p:txEl>
                                          </p:spTgt>
                                        </p:tgtEl>
                                        <p:attrNameLst>
                                          <p:attrName>style.visibility</p:attrName>
                                        </p:attrNameLst>
                                      </p:cBhvr>
                                      <p:to>
                                        <p:strVal val="visible"/>
                                      </p:to>
                                    </p:set>
                                    <p:anim calcmode="lin" valueType="num">
                                      <p:cBhvr additive="base">
                                        <p:cTn id="31" dur="500" fill="hold"/>
                                        <p:tgtEl>
                                          <p:spTgt spid="3799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99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79915"/>
                                        </p:tgtEl>
                                        <p:attrNameLst>
                                          <p:attrName>style.visibility</p:attrName>
                                        </p:attrNameLst>
                                      </p:cBhvr>
                                      <p:to>
                                        <p:strVal val="visible"/>
                                      </p:to>
                                    </p:set>
                                    <p:animEffect transition="in" filter="wipe(left)">
                                      <p:cBhvr>
                                        <p:cTn id="37" dur="500"/>
                                        <p:tgtEl>
                                          <p:spTgt spid="379915"/>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79907">
                                            <p:txEl>
                                              <p:pRg st="5" end="5"/>
                                            </p:txEl>
                                          </p:spTgt>
                                        </p:tgtEl>
                                        <p:attrNameLst>
                                          <p:attrName>style.visibility</p:attrName>
                                        </p:attrNameLst>
                                      </p:cBhvr>
                                      <p:to>
                                        <p:strVal val="visible"/>
                                      </p:to>
                                    </p:set>
                                    <p:anim calcmode="lin" valueType="num">
                                      <p:cBhvr additive="base">
                                        <p:cTn id="42" dur="500" fill="hold"/>
                                        <p:tgtEl>
                                          <p:spTgt spid="379907">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7990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Whoosh"/>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79907">
                                            <p:txEl>
                                              <p:pRg st="6" end="6"/>
                                            </p:txEl>
                                          </p:spTgt>
                                        </p:tgtEl>
                                        <p:attrNameLst>
                                          <p:attrName>style.visibility</p:attrName>
                                        </p:attrNameLst>
                                      </p:cBhvr>
                                      <p:to>
                                        <p:strVal val="visible"/>
                                      </p:to>
                                    </p:set>
                                    <p:anim calcmode="lin" valueType="num">
                                      <p:cBhvr additive="base">
                                        <p:cTn id="48" dur="500" fill="hold"/>
                                        <p:tgtEl>
                                          <p:spTgt spid="379907">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7990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Whoosh"/>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79909"/>
                                        </p:tgtEl>
                                        <p:attrNameLst>
                                          <p:attrName>style.visibility</p:attrName>
                                        </p:attrNameLst>
                                      </p:cBhvr>
                                      <p:to>
                                        <p:strVal val="visible"/>
                                      </p:to>
                                    </p:set>
                                    <p:animEffect transition="in" filter="wipe(left)">
                                      <p:cBhvr>
                                        <p:cTn id="54" dur="500"/>
                                        <p:tgtEl>
                                          <p:spTgt spid="379909"/>
                                        </p:tgtEl>
                                      </p:cBhvr>
                                    </p:animEffect>
                                  </p:childTnLst>
                                  <p:subTnLst>
                                    <p:audio>
                                      <p:cMediaNode>
                                        <p:cTn display="0" masterRel="sameClick">
                                          <p:stCondLst>
                                            <p:cond evt="begin" delay="0">
                                              <p:tn val="52"/>
                                            </p:cond>
                                          </p:stCondLst>
                                          <p:endCondLst>
                                            <p:cond evt="onStopAudio" delay="0">
                                              <p:tgtEl>
                                                <p:sldTgt/>
                                              </p:tgtEl>
                                            </p:cond>
                                          </p:endCondLst>
                                        </p:cTn>
                                        <p:tgtEl>
                                          <p:sndTgt r:embed="rId4" name="Vibro Up"/>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79910"/>
                                        </p:tgtEl>
                                        <p:attrNameLst>
                                          <p:attrName>style.visibility</p:attrName>
                                        </p:attrNameLst>
                                      </p:cBhvr>
                                      <p:to>
                                        <p:strVal val="visible"/>
                                      </p:to>
                                    </p:set>
                                    <p:animEffect transition="in" filter="wipe(left)">
                                      <p:cBhvr>
                                        <p:cTn id="59" dur="500"/>
                                        <p:tgtEl>
                                          <p:spTgt spid="379910"/>
                                        </p:tgtEl>
                                      </p:cBhvr>
                                    </p:animEffect>
                                  </p:childTnLst>
                                  <p:subTnLst>
                                    <p:audio>
                                      <p:cMediaNode>
                                        <p:cTn display="0" masterRel="sameClick">
                                          <p:stCondLst>
                                            <p:cond evt="begin" delay="0">
                                              <p:tn val="57"/>
                                            </p:cond>
                                          </p:stCondLst>
                                          <p:endCondLst>
                                            <p:cond evt="onStopAudio" delay="0">
                                              <p:tgtEl>
                                                <p:sldTgt/>
                                              </p:tgtEl>
                                            </p:cond>
                                          </p:endCondLst>
                                        </p:cTn>
                                        <p:tgtEl>
                                          <p:sndTgt r:embed="rId4" name="Vibro Up"/>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79911"/>
                                        </p:tgtEl>
                                        <p:attrNameLst>
                                          <p:attrName>style.visibility</p:attrName>
                                        </p:attrNameLst>
                                      </p:cBhvr>
                                      <p:to>
                                        <p:strVal val="visible"/>
                                      </p:to>
                                    </p:set>
                                    <p:animEffect transition="in" filter="wipe(left)">
                                      <p:cBhvr>
                                        <p:cTn id="64" dur="500"/>
                                        <p:tgtEl>
                                          <p:spTgt spid="379911"/>
                                        </p:tgtEl>
                                      </p:cBhvr>
                                    </p:animEffect>
                                  </p:childTnLst>
                                  <p:subTnLst>
                                    <p:audio>
                                      <p:cMediaNode>
                                        <p:cTn display="0" masterRel="sameClick">
                                          <p:stCondLst>
                                            <p:cond evt="begin" delay="0">
                                              <p:tn val="62"/>
                                            </p:cond>
                                          </p:stCondLst>
                                          <p:endCondLst>
                                            <p:cond evt="onStopAudio" delay="0">
                                              <p:tgtEl>
                                                <p:sldTgt/>
                                              </p:tgtEl>
                                            </p:cond>
                                          </p:endCondLst>
                                        </p:cTn>
                                        <p:tgtEl>
                                          <p:sndTgt r:embed="rId3" name="Chimes"/>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379907">
                                            <p:txEl>
                                              <p:pRg st="7" end="7"/>
                                            </p:txEl>
                                          </p:spTgt>
                                        </p:tgtEl>
                                        <p:attrNameLst>
                                          <p:attrName>style.visibility</p:attrName>
                                        </p:attrNameLst>
                                      </p:cBhvr>
                                      <p:to>
                                        <p:strVal val="visible"/>
                                      </p:to>
                                    </p:set>
                                    <p:anim calcmode="lin" valueType="num">
                                      <p:cBhvr additive="base">
                                        <p:cTn id="69" dur="500" fill="hold"/>
                                        <p:tgtEl>
                                          <p:spTgt spid="379907">
                                            <p:txEl>
                                              <p:pRg st="7" end="7"/>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7990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2" name="Whoosh"/>
                                        </p:tgtEl>
                                      </p:cMediaNode>
                                    </p:audio>
                                  </p:sub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79913"/>
                                        </p:tgtEl>
                                        <p:attrNameLst>
                                          <p:attrName>style.visibility</p:attrName>
                                        </p:attrNameLst>
                                      </p:cBhvr>
                                      <p:to>
                                        <p:strVal val="visible"/>
                                      </p:to>
                                    </p:set>
                                    <p:animEffect transition="in" filter="wipe(left)">
                                      <p:cBhvr>
                                        <p:cTn id="75" dur="500"/>
                                        <p:tgtEl>
                                          <p:spTgt spid="379913"/>
                                        </p:tgtEl>
                                      </p:cBhvr>
                                    </p:animEffect>
                                  </p:childTnLst>
                                  <p:subTnLst>
                                    <p:audio>
                                      <p:cMediaNode>
                                        <p:cTn display="0" masterRel="sameClick">
                                          <p:stCondLst>
                                            <p:cond evt="begin" delay="0">
                                              <p:tn val="73"/>
                                            </p:cond>
                                          </p:stCondLst>
                                          <p:endCondLst>
                                            <p:cond evt="onStopAudio" delay="0">
                                              <p:tgtEl>
                                                <p:sldTgt/>
                                              </p:tgtEl>
                                            </p:cond>
                                          </p:endCondLst>
                                        </p:cTn>
                                        <p:tgtEl>
                                          <p:sndTgt r:embed="rId4" name="Vibro Up"/>
                                        </p:tgtEl>
                                      </p:cMediaNode>
                                    </p:audio>
                                  </p:sub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79912"/>
                                        </p:tgtEl>
                                        <p:attrNameLst>
                                          <p:attrName>style.visibility</p:attrName>
                                        </p:attrNameLst>
                                      </p:cBhvr>
                                      <p:to>
                                        <p:strVal val="visible"/>
                                      </p:to>
                                    </p:set>
                                    <p:animEffect transition="in" filter="wipe(left)">
                                      <p:cBhvr>
                                        <p:cTn id="80" dur="500"/>
                                        <p:tgtEl>
                                          <p:spTgt spid="379912"/>
                                        </p:tgtEl>
                                      </p:cBhvr>
                                    </p:animEffect>
                                  </p:childTnLst>
                                  <p:subTnLst>
                                    <p:audio>
                                      <p:cMediaNode>
                                        <p:cTn display="0" masterRel="sameClick">
                                          <p:stCondLst>
                                            <p:cond evt="begin" delay="0">
                                              <p:tn val="78"/>
                                            </p:cond>
                                          </p:stCondLst>
                                          <p:endCondLst>
                                            <p:cond evt="onStopAudio" delay="0">
                                              <p:tgtEl>
                                                <p:sldTgt/>
                                              </p:tgtEl>
                                            </p:cond>
                                          </p:endCondLst>
                                        </p:cTn>
                                        <p:tgtEl>
                                          <p:sndTgt r:embed="rId4" name="Vibro Up"/>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79907">
                                            <p:txEl>
                                              <p:pRg st="8" end="8"/>
                                            </p:txEl>
                                          </p:spTgt>
                                        </p:tgtEl>
                                        <p:attrNameLst>
                                          <p:attrName>style.visibility</p:attrName>
                                        </p:attrNameLst>
                                      </p:cBhvr>
                                      <p:to>
                                        <p:strVal val="visible"/>
                                      </p:to>
                                    </p:set>
                                    <p:anim calcmode="lin" valueType="num">
                                      <p:cBhvr additive="base">
                                        <p:cTn id="85" dur="500" fill="hold"/>
                                        <p:tgtEl>
                                          <p:spTgt spid="379907">
                                            <p:txEl>
                                              <p:pRg st="8" end="8"/>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7990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2" name="Whoosh"/>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379907">
                                            <p:txEl>
                                              <p:pRg st="9" end="9"/>
                                            </p:txEl>
                                          </p:spTgt>
                                        </p:tgtEl>
                                        <p:attrNameLst>
                                          <p:attrName>style.visibility</p:attrName>
                                        </p:attrNameLst>
                                      </p:cBhvr>
                                      <p:to>
                                        <p:strVal val="visible"/>
                                      </p:to>
                                    </p:set>
                                    <p:anim calcmode="lin" valueType="num">
                                      <p:cBhvr additive="base">
                                        <p:cTn id="91" dur="500" fill="hold"/>
                                        <p:tgtEl>
                                          <p:spTgt spid="379907">
                                            <p:txEl>
                                              <p:pRg st="9" end="9"/>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37990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2" name="Whoosh"/>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additive="base">
                                        <p:cTn id="101" dur="500" fill="hold"/>
                                        <p:tgtEl>
                                          <p:spTgt spid="13"/>
                                        </p:tgtEl>
                                        <p:attrNameLst>
                                          <p:attrName>ppt_x</p:attrName>
                                        </p:attrNameLst>
                                      </p:cBhvr>
                                      <p:tavLst>
                                        <p:tav tm="0">
                                          <p:val>
                                            <p:strVal val="#ppt_x"/>
                                          </p:val>
                                        </p:tav>
                                        <p:tav tm="100000">
                                          <p:val>
                                            <p:strVal val="#ppt_x"/>
                                          </p:val>
                                        </p:tav>
                                      </p:tavLst>
                                    </p:anim>
                                    <p:anim calcmode="lin" valueType="num">
                                      <p:cBhvr additive="base">
                                        <p:cTn id="10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autoUpdateAnimBg="0"/>
      <p:bldP spid="1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solidFill>
                  <a:srgbClr val="0070C0"/>
                </a:solidFill>
              </a:rPr>
              <a:t>Bacterial Diversity</a:t>
            </a:r>
          </a:p>
        </p:txBody>
      </p:sp>
      <p:pic>
        <p:nvPicPr>
          <p:cNvPr id="12291" name="Picture 3"/>
          <p:cNvPicPr>
            <a:picLocks noChangeAspect="1" noChangeArrowheads="1"/>
          </p:cNvPicPr>
          <p:nvPr/>
        </p:nvPicPr>
        <p:blipFill>
          <a:blip r:embed="rId3" cstate="print"/>
          <a:srcRect/>
          <a:stretch>
            <a:fillRect/>
          </a:stretch>
        </p:blipFill>
        <p:spPr bwMode="auto">
          <a:xfrm>
            <a:off x="530225" y="2232025"/>
            <a:ext cx="8308975" cy="4473575"/>
          </a:xfrm>
          <a:prstGeom prst="rect">
            <a:avLst/>
          </a:prstGeom>
          <a:noFill/>
          <a:ln w="9525">
            <a:noFill/>
            <a:miter lim="800000"/>
            <a:headEnd/>
            <a:tailEnd/>
          </a:ln>
        </p:spPr>
      </p:pic>
      <p:sp>
        <p:nvSpPr>
          <p:cNvPr id="12292" name="Rectangle 4"/>
          <p:cNvSpPr>
            <a:spLocks noChangeArrowheads="1"/>
          </p:cNvSpPr>
          <p:nvPr/>
        </p:nvSpPr>
        <p:spPr bwMode="auto">
          <a:xfrm>
            <a:off x="457200" y="2119313"/>
            <a:ext cx="304800" cy="609600"/>
          </a:xfrm>
          <a:prstGeom prst="rect">
            <a:avLst/>
          </a:prstGeom>
          <a:solidFill>
            <a:schemeClr val="bg1"/>
          </a:solidFill>
          <a:ln w="9525">
            <a:noFill/>
            <a:miter lim="800000"/>
            <a:headEnd/>
            <a:tailEnd/>
          </a:ln>
        </p:spPr>
        <p:txBody>
          <a:bodyPr wrap="none" anchor="ctr"/>
          <a:lstStyle/>
          <a:p>
            <a:pPr algn="ctr" eaLnBrk="0" hangingPunct="0"/>
            <a:endParaRPr lang="en-US"/>
          </a:p>
        </p:txBody>
      </p:sp>
      <p:sp>
        <p:nvSpPr>
          <p:cNvPr id="12293" name="Rectangle 5"/>
          <p:cNvSpPr>
            <a:spLocks noChangeArrowheads="1"/>
          </p:cNvSpPr>
          <p:nvPr/>
        </p:nvSpPr>
        <p:spPr bwMode="auto">
          <a:xfrm>
            <a:off x="762000" y="1370013"/>
            <a:ext cx="4624388" cy="552450"/>
          </a:xfrm>
          <a:prstGeom prst="rect">
            <a:avLst/>
          </a:prstGeom>
          <a:noFill/>
          <a:ln w="9525">
            <a:noFill/>
            <a:miter lim="800000"/>
            <a:headEnd/>
            <a:tailEnd/>
          </a:ln>
        </p:spPr>
        <p:txBody>
          <a:bodyPr wrap="none" anchor="ctr">
            <a:spAutoFit/>
          </a:bodyPr>
          <a:lstStyle/>
          <a:p>
            <a:pPr eaLnBrk="0" hangingPunct="0"/>
            <a:r>
              <a:rPr lang="en-US" sz="3000"/>
              <a:t>Rods, spheres and spirals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44" name="Picture 8"/>
          <p:cNvPicPr>
            <a:picLocks noChangeAspect="1" noChangeArrowheads="1"/>
          </p:cNvPicPr>
          <p:nvPr/>
        </p:nvPicPr>
        <p:blipFill>
          <a:blip r:embed="rId9" cstate="print"/>
          <a:srcRect t="14999" r="24750" b="14999"/>
          <a:stretch>
            <a:fillRect/>
          </a:stretch>
        </p:blipFill>
        <p:spPr bwMode="auto">
          <a:xfrm>
            <a:off x="6592888" y="2647950"/>
            <a:ext cx="2392362" cy="1668463"/>
          </a:xfrm>
          <a:prstGeom prst="rect">
            <a:avLst/>
          </a:prstGeom>
          <a:noFill/>
          <a:ln w="9525">
            <a:noFill/>
            <a:miter lim="800000"/>
            <a:headEnd/>
            <a:tailEnd/>
          </a:ln>
        </p:spPr>
      </p:pic>
      <p:sp>
        <p:nvSpPr>
          <p:cNvPr id="13315" name="Rectangle 2"/>
          <p:cNvSpPr>
            <a:spLocks noGrp="1" noChangeArrowheads="1"/>
          </p:cNvSpPr>
          <p:nvPr>
            <p:ph type="title"/>
          </p:nvPr>
        </p:nvSpPr>
        <p:spPr/>
        <p:txBody>
          <a:bodyPr/>
          <a:lstStyle/>
          <a:p>
            <a:r>
              <a:rPr lang="en-US" smtClean="0">
                <a:solidFill>
                  <a:srgbClr val="0070C0"/>
                </a:solidFill>
              </a:rPr>
              <a:t>Prokaryote Structure</a:t>
            </a:r>
          </a:p>
        </p:txBody>
      </p:sp>
      <p:sp>
        <p:nvSpPr>
          <p:cNvPr id="372739" name="Rectangle 3" descr="Rectangle: Click to edit Master text styles&#10;Second level&#10;Third level&#10;Fourth level&#10;Fifth level"/>
          <p:cNvSpPr>
            <a:spLocks noGrp="1" noChangeArrowheads="1"/>
          </p:cNvSpPr>
          <p:nvPr>
            <p:ph idx="1"/>
          </p:nvPr>
        </p:nvSpPr>
        <p:spPr>
          <a:xfrm>
            <a:off x="838200" y="1109663"/>
            <a:ext cx="7772400" cy="5494337"/>
          </a:xfrm>
        </p:spPr>
        <p:txBody>
          <a:bodyPr>
            <a:spAutoFit/>
          </a:bodyPr>
          <a:lstStyle/>
          <a:p>
            <a:r>
              <a:rPr lang="en-US" smtClean="0"/>
              <a:t>Unicellular</a:t>
            </a:r>
          </a:p>
          <a:p>
            <a:pPr lvl="1">
              <a:lnSpc>
                <a:spcPct val="110000"/>
              </a:lnSpc>
            </a:pPr>
            <a:r>
              <a:rPr lang="en-US" smtClean="0"/>
              <a:t>bacilli, cocci, spirilli</a:t>
            </a:r>
          </a:p>
          <a:p>
            <a:r>
              <a:rPr lang="en-US" smtClean="0"/>
              <a:t>Size</a:t>
            </a:r>
          </a:p>
          <a:p>
            <a:pPr lvl="1"/>
            <a:r>
              <a:rPr lang="en-US" smtClean="0"/>
              <a:t>1</a:t>
            </a:r>
            <a:r>
              <a:rPr lang="en-US" altLang="ja-JP" smtClean="0"/>
              <a:t>/10 size of eukaryote cell</a:t>
            </a:r>
          </a:p>
          <a:p>
            <a:pPr lvl="2"/>
            <a:r>
              <a:rPr lang="en-US" altLang="ja-JP" smtClean="0"/>
              <a:t>1 micron (1um)</a:t>
            </a:r>
          </a:p>
          <a:p>
            <a:r>
              <a:rPr lang="en-US" smtClean="0"/>
              <a:t>Internal structure</a:t>
            </a:r>
          </a:p>
          <a:p>
            <a:pPr lvl="1"/>
            <a:r>
              <a:rPr lang="en-US" smtClean="0"/>
              <a:t>no internal compartments</a:t>
            </a:r>
          </a:p>
          <a:p>
            <a:pPr lvl="2"/>
            <a:r>
              <a:rPr lang="en-US" smtClean="0"/>
              <a:t>no membrane-bound organelles</a:t>
            </a:r>
          </a:p>
          <a:p>
            <a:pPr lvl="2"/>
            <a:r>
              <a:rPr lang="en-US" smtClean="0"/>
              <a:t>only ribosomes</a:t>
            </a:r>
          </a:p>
          <a:p>
            <a:pPr lvl="1"/>
            <a:r>
              <a:rPr lang="en-US" smtClean="0"/>
              <a:t>circular chromosome, naked DNA</a:t>
            </a:r>
          </a:p>
          <a:p>
            <a:pPr lvl="2"/>
            <a:r>
              <a:rPr lang="en-US" smtClean="0">
                <a:ea typeface="AppleGothic"/>
                <a:cs typeface="AppleGothic"/>
              </a:rPr>
              <a:t>not wrapped around proteins</a:t>
            </a:r>
            <a:endParaRPr lang="en-US" smtClean="0"/>
          </a:p>
        </p:txBody>
      </p:sp>
      <p:grpSp>
        <p:nvGrpSpPr>
          <p:cNvPr id="2" name="Group 21"/>
          <p:cNvGrpSpPr>
            <a:grpSpLocks/>
          </p:cNvGrpSpPr>
          <p:nvPr/>
        </p:nvGrpSpPr>
        <p:grpSpPr bwMode="auto">
          <a:xfrm>
            <a:off x="6542088" y="1036638"/>
            <a:ext cx="1103312" cy="665162"/>
            <a:chOff x="3856" y="653"/>
            <a:chExt cx="695" cy="419"/>
          </a:xfrm>
        </p:grpSpPr>
        <p:pic>
          <p:nvPicPr>
            <p:cNvPr id="13328" name="Picture 4"/>
            <p:cNvPicPr>
              <a:picLocks noChangeAspect="1" noChangeArrowheads="1"/>
            </p:cNvPicPr>
            <p:nvPr/>
          </p:nvPicPr>
          <p:blipFill>
            <a:blip r:embed="rId10" cstate="print"/>
            <a:srcRect l="20250" r="20250" b="14999"/>
            <a:stretch>
              <a:fillRect/>
            </a:stretch>
          </p:blipFill>
          <p:spPr bwMode="auto">
            <a:xfrm>
              <a:off x="4172" y="947"/>
              <a:ext cx="73" cy="125"/>
            </a:xfrm>
            <a:prstGeom prst="rect">
              <a:avLst/>
            </a:prstGeom>
            <a:noFill/>
            <a:ln w="9525">
              <a:noFill/>
              <a:miter lim="800000"/>
              <a:headEnd/>
              <a:tailEnd/>
            </a:ln>
          </p:spPr>
        </p:pic>
        <p:sp>
          <p:nvSpPr>
            <p:cNvPr id="13329" name="Rectangle 6"/>
            <p:cNvSpPr>
              <a:spLocks noChangeArrowheads="1"/>
            </p:cNvSpPr>
            <p:nvPr/>
          </p:nvSpPr>
          <p:spPr bwMode="auto">
            <a:xfrm>
              <a:off x="3856" y="653"/>
              <a:ext cx="695" cy="272"/>
            </a:xfrm>
            <a:prstGeom prst="rect">
              <a:avLst/>
            </a:prstGeom>
            <a:solidFill>
              <a:schemeClr val="bg1"/>
            </a:solidFill>
            <a:ln w="9525">
              <a:noFill/>
              <a:miter lim="800000"/>
              <a:headEnd/>
              <a:tailEnd/>
            </a:ln>
          </p:spPr>
          <p:txBody>
            <a:bodyPr wrap="none" anchor="ctr">
              <a:spAutoFit/>
            </a:bodyPr>
            <a:lstStyle/>
            <a:p>
              <a:pPr algn="ctr" eaLnBrk="0" hangingPunct="0">
                <a:lnSpc>
                  <a:spcPct val="80000"/>
                </a:lnSpc>
              </a:pPr>
              <a:r>
                <a:rPr lang="en-US" sz="1400" b="1">
                  <a:solidFill>
                    <a:srgbClr val="000000"/>
                  </a:solidFill>
                </a:rPr>
                <a:t>prokaryote</a:t>
              </a:r>
              <a:br>
                <a:rPr lang="en-US" sz="1400" b="1">
                  <a:solidFill>
                    <a:srgbClr val="000000"/>
                  </a:solidFill>
                </a:rPr>
              </a:br>
              <a:r>
                <a:rPr lang="en-US" sz="1400" b="1">
                  <a:solidFill>
                    <a:srgbClr val="000000"/>
                  </a:solidFill>
                </a:rPr>
                <a:t>cell</a:t>
              </a:r>
              <a:endParaRPr lang="en-US" sz="1600" b="1">
                <a:solidFill>
                  <a:srgbClr val="0F116A"/>
                </a:solidFill>
              </a:endParaRPr>
            </a:p>
          </p:txBody>
        </p:sp>
      </p:grpSp>
      <p:grpSp>
        <p:nvGrpSpPr>
          <p:cNvPr id="3" name="Group 22"/>
          <p:cNvGrpSpPr>
            <a:grpSpLocks/>
          </p:cNvGrpSpPr>
          <p:nvPr/>
        </p:nvGrpSpPr>
        <p:grpSpPr bwMode="auto">
          <a:xfrm>
            <a:off x="7537450" y="309563"/>
            <a:ext cx="1517650" cy="2227262"/>
            <a:chOff x="4658" y="195"/>
            <a:chExt cx="956" cy="1403"/>
          </a:xfrm>
        </p:grpSpPr>
        <p:pic>
          <p:nvPicPr>
            <p:cNvPr id="13326" name="Picture 5"/>
            <p:cNvPicPr>
              <a:picLocks noChangeAspect="1" noChangeArrowheads="1"/>
            </p:cNvPicPr>
            <p:nvPr/>
          </p:nvPicPr>
          <p:blipFill>
            <a:blip r:embed="rId11" cstate="print"/>
            <a:srcRect l="27000" r="27000" b="14999"/>
            <a:stretch>
              <a:fillRect/>
            </a:stretch>
          </p:blipFill>
          <p:spPr bwMode="auto">
            <a:xfrm>
              <a:off x="4658" y="275"/>
              <a:ext cx="956" cy="1323"/>
            </a:xfrm>
            <a:prstGeom prst="rect">
              <a:avLst/>
            </a:prstGeom>
            <a:noFill/>
            <a:ln w="9525">
              <a:noFill/>
              <a:miter lim="800000"/>
              <a:headEnd/>
              <a:tailEnd/>
            </a:ln>
          </p:spPr>
        </p:pic>
        <p:sp>
          <p:nvSpPr>
            <p:cNvPr id="13327" name="Rectangle 7"/>
            <p:cNvSpPr>
              <a:spLocks noChangeArrowheads="1"/>
            </p:cNvSpPr>
            <p:nvPr/>
          </p:nvSpPr>
          <p:spPr bwMode="auto">
            <a:xfrm>
              <a:off x="4704" y="195"/>
              <a:ext cx="863" cy="192"/>
            </a:xfrm>
            <a:prstGeom prst="rect">
              <a:avLst/>
            </a:prstGeom>
            <a:noFill/>
            <a:ln w="9525">
              <a:noFill/>
              <a:miter lim="800000"/>
              <a:headEnd/>
              <a:tailEnd/>
            </a:ln>
          </p:spPr>
          <p:txBody>
            <a:bodyPr wrap="none" anchor="ctr">
              <a:spAutoFit/>
            </a:bodyPr>
            <a:lstStyle/>
            <a:p>
              <a:pPr algn="ctr" eaLnBrk="0" hangingPunct="0"/>
              <a:r>
                <a:rPr lang="en-US" sz="1400" b="1">
                  <a:solidFill>
                    <a:srgbClr val="000000"/>
                  </a:solidFill>
                </a:rPr>
                <a:t>eukaryote cell</a:t>
              </a:r>
              <a:endParaRPr lang="en-US" sz="1600" b="1">
                <a:solidFill>
                  <a:srgbClr val="0F116A"/>
                </a:solidFill>
              </a:endParaRPr>
            </a:p>
          </p:txBody>
        </p:sp>
      </p:grpSp>
      <p:sp>
        <p:nvSpPr>
          <p:cNvPr id="372748" name="Freeform 12"/>
          <p:cNvSpPr>
            <a:spLocks/>
          </p:cNvSpPr>
          <p:nvPr/>
        </p:nvSpPr>
        <p:spPr bwMode="auto">
          <a:xfrm>
            <a:off x="7621588" y="5640388"/>
            <a:ext cx="374650" cy="784225"/>
          </a:xfrm>
          <a:custGeom>
            <a:avLst/>
            <a:gdLst>
              <a:gd name="T0" fmla="*/ 2147483647 w 197"/>
              <a:gd name="T1" fmla="*/ 0 h 541"/>
              <a:gd name="T2" fmla="*/ 2147483647 w 197"/>
              <a:gd name="T3" fmla="*/ 2147483647 h 541"/>
              <a:gd name="T4" fmla="*/ 2147483647 w 197"/>
              <a:gd name="T5" fmla="*/ 2147483647 h 541"/>
              <a:gd name="T6" fmla="*/ 2147483647 w 197"/>
              <a:gd name="T7" fmla="*/ 2147483647 h 541"/>
              <a:gd name="T8" fmla="*/ 2147483647 w 197"/>
              <a:gd name="T9" fmla="*/ 2147483647 h 541"/>
              <a:gd name="T10" fmla="*/ 2147483647 w 197"/>
              <a:gd name="T11" fmla="*/ 2147483647 h 541"/>
              <a:gd name="T12" fmla="*/ 0 w 197"/>
              <a:gd name="T13" fmla="*/ 2147483647 h 541"/>
              <a:gd name="T14" fmla="*/ 2147483647 w 197"/>
              <a:gd name="T15" fmla="*/ 2147483647 h 541"/>
              <a:gd name="T16" fmla="*/ 2147483647 w 197"/>
              <a:gd name="T17" fmla="*/ 2147483647 h 541"/>
              <a:gd name="T18" fmla="*/ 2147483647 w 197"/>
              <a:gd name="T19" fmla="*/ 2147483647 h 541"/>
              <a:gd name="T20" fmla="*/ 2147483647 w 197"/>
              <a:gd name="T21" fmla="*/ 2147483647 h 541"/>
              <a:gd name="T22" fmla="*/ 2147483647 w 197"/>
              <a:gd name="T23" fmla="*/ 2147483647 h 541"/>
              <a:gd name="T24" fmla="*/ 2147483647 w 197"/>
              <a:gd name="T25" fmla="*/ 2147483647 h 541"/>
              <a:gd name="T26" fmla="*/ 2147483647 w 197"/>
              <a:gd name="T27" fmla="*/ 2147483647 h 541"/>
              <a:gd name="T28" fmla="*/ 2147483647 w 197"/>
              <a:gd name="T29" fmla="*/ 2147483647 h 541"/>
              <a:gd name="T30" fmla="*/ 2147483647 w 197"/>
              <a:gd name="T31" fmla="*/ 2147483647 h 541"/>
              <a:gd name="T32" fmla="*/ 2147483647 w 197"/>
              <a:gd name="T33" fmla="*/ 0 h 5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7"/>
              <a:gd name="T52" fmla="*/ 0 h 541"/>
              <a:gd name="T53" fmla="*/ 197 w 197"/>
              <a:gd name="T54" fmla="*/ 541 h 5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7" h="541">
                <a:moveTo>
                  <a:pt x="129" y="0"/>
                </a:moveTo>
                <a:cubicBezTo>
                  <a:pt x="109" y="5"/>
                  <a:pt x="102" y="14"/>
                  <a:pt x="96" y="33"/>
                </a:cubicBezTo>
                <a:cubicBezTo>
                  <a:pt x="101" y="59"/>
                  <a:pt x="116" y="78"/>
                  <a:pt x="124" y="105"/>
                </a:cubicBezTo>
                <a:cubicBezTo>
                  <a:pt x="119" y="163"/>
                  <a:pt x="111" y="190"/>
                  <a:pt x="86" y="239"/>
                </a:cubicBezTo>
                <a:cubicBezTo>
                  <a:pt x="77" y="254"/>
                  <a:pt x="77" y="267"/>
                  <a:pt x="67" y="282"/>
                </a:cubicBezTo>
                <a:cubicBezTo>
                  <a:pt x="61" y="341"/>
                  <a:pt x="74" y="400"/>
                  <a:pt x="24" y="436"/>
                </a:cubicBezTo>
                <a:cubicBezTo>
                  <a:pt x="16" y="456"/>
                  <a:pt x="12" y="475"/>
                  <a:pt x="0" y="493"/>
                </a:cubicBezTo>
                <a:cubicBezTo>
                  <a:pt x="0" y="493"/>
                  <a:pt x="7" y="524"/>
                  <a:pt x="10" y="527"/>
                </a:cubicBezTo>
                <a:cubicBezTo>
                  <a:pt x="20" y="537"/>
                  <a:pt x="53" y="541"/>
                  <a:pt x="53" y="541"/>
                </a:cubicBezTo>
                <a:cubicBezTo>
                  <a:pt x="82" y="533"/>
                  <a:pt x="98" y="523"/>
                  <a:pt x="115" y="498"/>
                </a:cubicBezTo>
                <a:cubicBezTo>
                  <a:pt x="123" y="484"/>
                  <a:pt x="134" y="455"/>
                  <a:pt x="134" y="455"/>
                </a:cubicBezTo>
                <a:cubicBezTo>
                  <a:pt x="137" y="391"/>
                  <a:pt x="134" y="359"/>
                  <a:pt x="153" y="306"/>
                </a:cubicBezTo>
                <a:cubicBezTo>
                  <a:pt x="159" y="288"/>
                  <a:pt x="170" y="275"/>
                  <a:pt x="177" y="258"/>
                </a:cubicBezTo>
                <a:cubicBezTo>
                  <a:pt x="180" y="248"/>
                  <a:pt x="187" y="230"/>
                  <a:pt x="187" y="230"/>
                </a:cubicBezTo>
                <a:cubicBezTo>
                  <a:pt x="185" y="206"/>
                  <a:pt x="184" y="181"/>
                  <a:pt x="182" y="158"/>
                </a:cubicBezTo>
                <a:cubicBezTo>
                  <a:pt x="181" y="151"/>
                  <a:pt x="177" y="144"/>
                  <a:pt x="177" y="138"/>
                </a:cubicBezTo>
                <a:cubicBezTo>
                  <a:pt x="174" y="104"/>
                  <a:pt x="197" y="0"/>
                  <a:pt x="129" y="0"/>
                </a:cubicBezTo>
                <a:close/>
              </a:path>
            </a:pathLst>
          </a:custGeom>
          <a:noFill/>
          <a:ln w="38100">
            <a:solidFill>
              <a:schemeClr val="tx1"/>
            </a:solidFill>
            <a:round/>
            <a:headEnd/>
            <a:tailEnd/>
          </a:ln>
        </p:spPr>
        <p:txBody>
          <a:bodyPr wrap="none" anchor="ctr"/>
          <a:lstStyle/>
          <a:p>
            <a:endParaRPr lang="en-US"/>
          </a:p>
        </p:txBody>
      </p:sp>
      <p:pic>
        <p:nvPicPr>
          <p:cNvPr id="372759" name="Picture 23" descr="27_03e"/>
          <p:cNvPicPr>
            <a:picLocks noChangeAspect="1" noChangeArrowheads="1"/>
          </p:cNvPicPr>
          <p:nvPr/>
        </p:nvPicPr>
        <p:blipFill>
          <a:blip r:embed="rId12" cstate="print"/>
          <a:srcRect l="14626" t="7500" r="14626" b="19501"/>
          <a:stretch>
            <a:fillRect/>
          </a:stretch>
        </p:blipFill>
        <p:spPr bwMode="auto">
          <a:xfrm>
            <a:off x="3224213" y="2165350"/>
            <a:ext cx="962025" cy="744538"/>
          </a:xfrm>
          <a:prstGeom prst="rect">
            <a:avLst/>
          </a:prstGeom>
          <a:noFill/>
          <a:ln w="9525">
            <a:noFill/>
            <a:miter lim="800000"/>
            <a:headEnd/>
            <a:tailEnd/>
          </a:ln>
        </p:spPr>
      </p:pic>
      <p:pic>
        <p:nvPicPr>
          <p:cNvPr id="372760" name="Picture 24" descr="27_03g"/>
          <p:cNvPicPr>
            <a:picLocks noChangeAspect="1" noChangeArrowheads="1"/>
          </p:cNvPicPr>
          <p:nvPr/>
        </p:nvPicPr>
        <p:blipFill>
          <a:blip r:embed="rId13" cstate="print"/>
          <a:srcRect l="12375" t="7500" r="14626" b="19501"/>
          <a:stretch>
            <a:fillRect/>
          </a:stretch>
        </p:blipFill>
        <p:spPr bwMode="auto">
          <a:xfrm>
            <a:off x="5200650" y="2165350"/>
            <a:ext cx="977900" cy="733425"/>
          </a:xfrm>
          <a:prstGeom prst="rect">
            <a:avLst/>
          </a:prstGeom>
          <a:noFill/>
          <a:ln w="9525">
            <a:noFill/>
            <a:miter lim="800000"/>
            <a:headEnd/>
            <a:tailEnd/>
          </a:ln>
        </p:spPr>
      </p:pic>
      <p:pic>
        <p:nvPicPr>
          <p:cNvPr id="372761" name="Picture 25" descr="27_03f"/>
          <p:cNvPicPr>
            <a:picLocks noChangeAspect="1" noChangeArrowheads="1"/>
          </p:cNvPicPr>
          <p:nvPr/>
        </p:nvPicPr>
        <p:blipFill>
          <a:blip r:embed="rId14" cstate="print"/>
          <a:srcRect l="15750" t="7500" r="14626" b="19501"/>
          <a:stretch>
            <a:fillRect/>
          </a:stretch>
        </p:blipFill>
        <p:spPr bwMode="auto">
          <a:xfrm>
            <a:off x="4222750" y="2165350"/>
            <a:ext cx="941388" cy="739775"/>
          </a:xfrm>
          <a:prstGeom prst="rect">
            <a:avLst/>
          </a:prstGeom>
          <a:noFill/>
          <a:ln w="9525">
            <a:noFill/>
            <a:miter lim="800000"/>
            <a:headEnd/>
            <a:tailEnd/>
          </a:ln>
        </p:spPr>
      </p:pic>
      <p:pic>
        <p:nvPicPr>
          <p:cNvPr id="372762" name="Picture 26" descr="chromosome"/>
          <p:cNvPicPr>
            <a:picLocks noChangeAspect="1" noChangeArrowheads="1"/>
          </p:cNvPicPr>
          <p:nvPr/>
        </p:nvPicPr>
        <p:blipFill>
          <a:blip r:embed="rId15" cstate="print"/>
          <a:srcRect/>
          <a:stretch>
            <a:fillRect/>
          </a:stretch>
        </p:blipFill>
        <p:spPr bwMode="auto">
          <a:xfrm rot="617322">
            <a:off x="8467725" y="4856163"/>
            <a:ext cx="325438" cy="1879600"/>
          </a:xfrm>
          <a:prstGeom prst="rect">
            <a:avLst/>
          </a:prstGeom>
          <a:noFill/>
          <a:ln w="9525">
            <a:noFill/>
            <a:miter lim="800000"/>
            <a:headEnd/>
            <a:tailEnd/>
          </a:ln>
        </p:spPr>
      </p:pic>
      <p:sp>
        <p:nvSpPr>
          <p:cNvPr id="372763" name="Freeform 27"/>
          <p:cNvSpPr>
            <a:spLocks/>
          </p:cNvSpPr>
          <p:nvPr/>
        </p:nvSpPr>
        <p:spPr bwMode="auto">
          <a:xfrm>
            <a:off x="8375650" y="4933950"/>
            <a:ext cx="549275" cy="1790700"/>
          </a:xfrm>
          <a:custGeom>
            <a:avLst/>
            <a:gdLst>
              <a:gd name="T0" fmla="*/ 2147483647 w 346"/>
              <a:gd name="T1" fmla="*/ 2147483647 h 1128"/>
              <a:gd name="T2" fmla="*/ 2147483647 w 346"/>
              <a:gd name="T3" fmla="*/ 2147483647 h 1128"/>
              <a:gd name="T4" fmla="*/ 2147483647 w 346"/>
              <a:gd name="T5" fmla="*/ 2147483647 h 1128"/>
              <a:gd name="T6" fmla="*/ 2147483647 w 346"/>
              <a:gd name="T7" fmla="*/ 2147483647 h 1128"/>
              <a:gd name="T8" fmla="*/ 2147483647 w 346"/>
              <a:gd name="T9" fmla="*/ 2147483647 h 1128"/>
              <a:gd name="T10" fmla="*/ 2147483647 w 346"/>
              <a:gd name="T11" fmla="*/ 2147483647 h 1128"/>
              <a:gd name="T12" fmla="*/ 2147483647 w 346"/>
              <a:gd name="T13" fmla="*/ 2147483647 h 1128"/>
              <a:gd name="T14" fmla="*/ 2147483647 w 346"/>
              <a:gd name="T15" fmla="*/ 2147483647 h 1128"/>
              <a:gd name="T16" fmla="*/ 2147483647 w 346"/>
              <a:gd name="T17" fmla="*/ 2147483647 h 1128"/>
              <a:gd name="T18" fmla="*/ 2147483647 w 346"/>
              <a:gd name="T19" fmla="*/ 2147483647 h 1128"/>
              <a:gd name="T20" fmla="*/ 2147483647 w 346"/>
              <a:gd name="T21" fmla="*/ 2147483647 h 1128"/>
              <a:gd name="T22" fmla="*/ 2147483647 w 346"/>
              <a:gd name="T23" fmla="*/ 2147483647 h 1128"/>
              <a:gd name="T24" fmla="*/ 2147483647 w 346"/>
              <a:gd name="T25" fmla="*/ 2147483647 h 1128"/>
              <a:gd name="T26" fmla="*/ 2147483647 w 346"/>
              <a:gd name="T27" fmla="*/ 2147483647 h 1128"/>
              <a:gd name="T28" fmla="*/ 2147483647 w 346"/>
              <a:gd name="T29" fmla="*/ 2147483647 h 1128"/>
              <a:gd name="T30" fmla="*/ 2147483647 w 346"/>
              <a:gd name="T31" fmla="*/ 2147483647 h 1128"/>
              <a:gd name="T32" fmla="*/ 2147483647 w 346"/>
              <a:gd name="T33" fmla="*/ 2147483647 h 1128"/>
              <a:gd name="T34" fmla="*/ 2147483647 w 346"/>
              <a:gd name="T35" fmla="*/ 2147483647 h 1128"/>
              <a:gd name="T36" fmla="*/ 2147483647 w 346"/>
              <a:gd name="T37" fmla="*/ 2147483647 h 1128"/>
              <a:gd name="T38" fmla="*/ 2147483647 w 346"/>
              <a:gd name="T39" fmla="*/ 2147483647 h 1128"/>
              <a:gd name="T40" fmla="*/ 2147483647 w 346"/>
              <a:gd name="T41" fmla="*/ 2147483647 h 1128"/>
              <a:gd name="T42" fmla="*/ 2147483647 w 346"/>
              <a:gd name="T43" fmla="*/ 2147483647 h 1128"/>
              <a:gd name="T44" fmla="*/ 2147483647 w 346"/>
              <a:gd name="T45" fmla="*/ 2147483647 h 1128"/>
              <a:gd name="T46" fmla="*/ 2147483647 w 346"/>
              <a:gd name="T47" fmla="*/ 2147483647 h 1128"/>
              <a:gd name="T48" fmla="*/ 2147483647 w 346"/>
              <a:gd name="T49" fmla="*/ 2147483647 h 1128"/>
              <a:gd name="T50" fmla="*/ 2147483647 w 346"/>
              <a:gd name="T51" fmla="*/ 2147483647 h 1128"/>
              <a:gd name="T52" fmla="*/ 2147483647 w 346"/>
              <a:gd name="T53" fmla="*/ 2147483647 h 1128"/>
              <a:gd name="T54" fmla="*/ 2147483647 w 346"/>
              <a:gd name="T55" fmla="*/ 2147483647 h 1128"/>
              <a:gd name="T56" fmla="*/ 2147483647 w 346"/>
              <a:gd name="T57" fmla="*/ 2147483647 h 1128"/>
              <a:gd name="T58" fmla="*/ 2147483647 w 346"/>
              <a:gd name="T59" fmla="*/ 2147483647 h 1128"/>
              <a:gd name="T60" fmla="*/ 2147483647 w 346"/>
              <a:gd name="T61" fmla="*/ 2147483647 h 1128"/>
              <a:gd name="T62" fmla="*/ 2147483647 w 346"/>
              <a:gd name="T63" fmla="*/ 2147483647 h 1128"/>
              <a:gd name="T64" fmla="*/ 2147483647 w 346"/>
              <a:gd name="T65" fmla="*/ 2147483647 h 1128"/>
              <a:gd name="T66" fmla="*/ 2147483647 w 346"/>
              <a:gd name="T67" fmla="*/ 2147483647 h 1128"/>
              <a:gd name="T68" fmla="*/ 2147483647 w 346"/>
              <a:gd name="T69" fmla="*/ 2147483647 h 1128"/>
              <a:gd name="T70" fmla="*/ 2147483647 w 346"/>
              <a:gd name="T71" fmla="*/ 2147483647 h 1128"/>
              <a:gd name="T72" fmla="*/ 2147483647 w 346"/>
              <a:gd name="T73" fmla="*/ 2147483647 h 1128"/>
              <a:gd name="T74" fmla="*/ 2147483647 w 346"/>
              <a:gd name="T75" fmla="*/ 2147483647 h 1128"/>
              <a:gd name="T76" fmla="*/ 2147483647 w 346"/>
              <a:gd name="T77" fmla="*/ 2147483647 h 1128"/>
              <a:gd name="T78" fmla="*/ 2147483647 w 346"/>
              <a:gd name="T79" fmla="*/ 2147483647 h 1128"/>
              <a:gd name="T80" fmla="*/ 2147483647 w 346"/>
              <a:gd name="T81" fmla="*/ 2147483647 h 1128"/>
              <a:gd name="T82" fmla="*/ 2147483647 w 346"/>
              <a:gd name="T83" fmla="*/ 2147483647 h 1128"/>
              <a:gd name="T84" fmla="*/ 2147483647 w 346"/>
              <a:gd name="T85" fmla="*/ 2147483647 h 1128"/>
              <a:gd name="T86" fmla="*/ 2147483647 w 346"/>
              <a:gd name="T87" fmla="*/ 2147483647 h 11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6"/>
              <a:gd name="T133" fmla="*/ 0 h 1128"/>
              <a:gd name="T134" fmla="*/ 346 w 346"/>
              <a:gd name="T135" fmla="*/ 1128 h 11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6" h="1128">
                <a:moveTo>
                  <a:pt x="242" y="5"/>
                </a:moveTo>
                <a:cubicBezTo>
                  <a:pt x="270" y="0"/>
                  <a:pt x="296" y="0"/>
                  <a:pt x="324" y="10"/>
                </a:cubicBezTo>
                <a:cubicBezTo>
                  <a:pt x="340" y="37"/>
                  <a:pt x="325" y="37"/>
                  <a:pt x="300" y="44"/>
                </a:cubicBezTo>
                <a:cubicBezTo>
                  <a:pt x="283" y="42"/>
                  <a:pt x="267" y="41"/>
                  <a:pt x="251" y="39"/>
                </a:cubicBezTo>
                <a:cubicBezTo>
                  <a:pt x="244" y="38"/>
                  <a:pt x="228" y="28"/>
                  <a:pt x="232" y="34"/>
                </a:cubicBezTo>
                <a:cubicBezTo>
                  <a:pt x="250" y="62"/>
                  <a:pt x="286" y="55"/>
                  <a:pt x="314" y="58"/>
                </a:cubicBezTo>
                <a:cubicBezTo>
                  <a:pt x="318" y="59"/>
                  <a:pt x="346" y="63"/>
                  <a:pt x="324" y="78"/>
                </a:cubicBezTo>
                <a:cubicBezTo>
                  <a:pt x="296" y="95"/>
                  <a:pt x="259" y="84"/>
                  <a:pt x="227" y="87"/>
                </a:cubicBezTo>
                <a:cubicBezTo>
                  <a:pt x="222" y="88"/>
                  <a:pt x="213" y="87"/>
                  <a:pt x="213" y="92"/>
                </a:cubicBezTo>
                <a:cubicBezTo>
                  <a:pt x="213" y="111"/>
                  <a:pt x="240" y="98"/>
                  <a:pt x="266" y="92"/>
                </a:cubicBezTo>
                <a:cubicBezTo>
                  <a:pt x="275" y="93"/>
                  <a:pt x="286" y="92"/>
                  <a:pt x="295" y="97"/>
                </a:cubicBezTo>
                <a:cubicBezTo>
                  <a:pt x="313" y="107"/>
                  <a:pt x="290" y="119"/>
                  <a:pt x="285" y="121"/>
                </a:cubicBezTo>
                <a:cubicBezTo>
                  <a:pt x="274" y="124"/>
                  <a:pt x="262" y="124"/>
                  <a:pt x="251" y="126"/>
                </a:cubicBezTo>
                <a:cubicBezTo>
                  <a:pt x="236" y="128"/>
                  <a:pt x="222" y="130"/>
                  <a:pt x="208" y="135"/>
                </a:cubicBezTo>
                <a:cubicBezTo>
                  <a:pt x="198" y="138"/>
                  <a:pt x="169" y="149"/>
                  <a:pt x="179" y="145"/>
                </a:cubicBezTo>
                <a:cubicBezTo>
                  <a:pt x="202" y="132"/>
                  <a:pt x="224" y="125"/>
                  <a:pt x="247" y="111"/>
                </a:cubicBezTo>
                <a:cubicBezTo>
                  <a:pt x="257" y="114"/>
                  <a:pt x="268" y="117"/>
                  <a:pt x="276" y="126"/>
                </a:cubicBezTo>
                <a:cubicBezTo>
                  <a:pt x="283" y="134"/>
                  <a:pt x="295" y="155"/>
                  <a:pt x="295" y="155"/>
                </a:cubicBezTo>
                <a:cubicBezTo>
                  <a:pt x="263" y="173"/>
                  <a:pt x="261" y="168"/>
                  <a:pt x="218" y="164"/>
                </a:cubicBezTo>
                <a:cubicBezTo>
                  <a:pt x="194" y="157"/>
                  <a:pt x="190" y="154"/>
                  <a:pt x="165" y="160"/>
                </a:cubicBezTo>
                <a:cubicBezTo>
                  <a:pt x="173" y="185"/>
                  <a:pt x="199" y="184"/>
                  <a:pt x="223" y="188"/>
                </a:cubicBezTo>
                <a:cubicBezTo>
                  <a:pt x="238" y="193"/>
                  <a:pt x="248" y="191"/>
                  <a:pt x="232" y="217"/>
                </a:cubicBezTo>
                <a:cubicBezTo>
                  <a:pt x="222" y="232"/>
                  <a:pt x="196" y="224"/>
                  <a:pt x="179" y="227"/>
                </a:cubicBezTo>
                <a:cubicBezTo>
                  <a:pt x="198" y="233"/>
                  <a:pt x="206" y="226"/>
                  <a:pt x="227" y="232"/>
                </a:cubicBezTo>
                <a:cubicBezTo>
                  <a:pt x="218" y="260"/>
                  <a:pt x="180" y="257"/>
                  <a:pt x="155" y="266"/>
                </a:cubicBezTo>
                <a:cubicBezTo>
                  <a:pt x="178" y="279"/>
                  <a:pt x="203" y="267"/>
                  <a:pt x="213" y="295"/>
                </a:cubicBezTo>
                <a:cubicBezTo>
                  <a:pt x="184" y="297"/>
                  <a:pt x="157" y="299"/>
                  <a:pt x="131" y="309"/>
                </a:cubicBezTo>
                <a:cubicBezTo>
                  <a:pt x="147" y="315"/>
                  <a:pt x="168" y="310"/>
                  <a:pt x="184" y="319"/>
                </a:cubicBezTo>
                <a:cubicBezTo>
                  <a:pt x="188" y="321"/>
                  <a:pt x="182" y="329"/>
                  <a:pt x="179" y="333"/>
                </a:cubicBezTo>
                <a:cubicBezTo>
                  <a:pt x="166" y="345"/>
                  <a:pt x="137" y="342"/>
                  <a:pt x="121" y="348"/>
                </a:cubicBezTo>
                <a:cubicBezTo>
                  <a:pt x="143" y="354"/>
                  <a:pt x="161" y="347"/>
                  <a:pt x="170" y="372"/>
                </a:cubicBezTo>
                <a:cubicBezTo>
                  <a:pt x="145" y="386"/>
                  <a:pt x="123" y="376"/>
                  <a:pt x="107" y="401"/>
                </a:cubicBezTo>
                <a:cubicBezTo>
                  <a:pt x="121" y="402"/>
                  <a:pt x="137" y="397"/>
                  <a:pt x="150" y="405"/>
                </a:cubicBezTo>
                <a:cubicBezTo>
                  <a:pt x="155" y="407"/>
                  <a:pt x="145" y="416"/>
                  <a:pt x="141" y="420"/>
                </a:cubicBezTo>
                <a:cubicBezTo>
                  <a:pt x="131" y="426"/>
                  <a:pt x="104" y="429"/>
                  <a:pt x="92" y="434"/>
                </a:cubicBezTo>
                <a:cubicBezTo>
                  <a:pt x="112" y="440"/>
                  <a:pt x="128" y="436"/>
                  <a:pt x="136" y="458"/>
                </a:cubicBezTo>
                <a:cubicBezTo>
                  <a:pt x="113" y="462"/>
                  <a:pt x="101" y="465"/>
                  <a:pt x="83" y="478"/>
                </a:cubicBezTo>
                <a:cubicBezTo>
                  <a:pt x="97" y="487"/>
                  <a:pt x="117" y="482"/>
                  <a:pt x="131" y="492"/>
                </a:cubicBezTo>
                <a:cubicBezTo>
                  <a:pt x="135" y="495"/>
                  <a:pt x="121" y="498"/>
                  <a:pt x="117" y="502"/>
                </a:cubicBezTo>
                <a:cubicBezTo>
                  <a:pt x="112" y="505"/>
                  <a:pt x="107" y="508"/>
                  <a:pt x="102" y="511"/>
                </a:cubicBezTo>
                <a:cubicBezTo>
                  <a:pt x="90" y="528"/>
                  <a:pt x="88" y="539"/>
                  <a:pt x="73" y="555"/>
                </a:cubicBezTo>
                <a:cubicBezTo>
                  <a:pt x="78" y="556"/>
                  <a:pt x="82" y="560"/>
                  <a:pt x="88" y="560"/>
                </a:cubicBezTo>
                <a:cubicBezTo>
                  <a:pt x="94" y="560"/>
                  <a:pt x="102" y="550"/>
                  <a:pt x="107" y="555"/>
                </a:cubicBezTo>
                <a:cubicBezTo>
                  <a:pt x="117" y="565"/>
                  <a:pt x="68" y="579"/>
                  <a:pt x="68" y="579"/>
                </a:cubicBezTo>
                <a:cubicBezTo>
                  <a:pt x="60" y="603"/>
                  <a:pt x="74" y="597"/>
                  <a:pt x="97" y="603"/>
                </a:cubicBezTo>
                <a:cubicBezTo>
                  <a:pt x="87" y="609"/>
                  <a:pt x="65" y="610"/>
                  <a:pt x="68" y="622"/>
                </a:cubicBezTo>
                <a:cubicBezTo>
                  <a:pt x="69" y="629"/>
                  <a:pt x="80" y="629"/>
                  <a:pt x="88" y="632"/>
                </a:cubicBezTo>
                <a:cubicBezTo>
                  <a:pt x="95" y="634"/>
                  <a:pt x="120" y="637"/>
                  <a:pt x="112" y="637"/>
                </a:cubicBezTo>
                <a:cubicBezTo>
                  <a:pt x="100" y="637"/>
                  <a:pt x="89" y="633"/>
                  <a:pt x="78" y="632"/>
                </a:cubicBezTo>
                <a:cubicBezTo>
                  <a:pt x="86" y="656"/>
                  <a:pt x="85" y="641"/>
                  <a:pt x="64" y="675"/>
                </a:cubicBezTo>
                <a:cubicBezTo>
                  <a:pt x="60" y="680"/>
                  <a:pt x="54" y="690"/>
                  <a:pt x="54" y="690"/>
                </a:cubicBezTo>
                <a:cubicBezTo>
                  <a:pt x="70" y="700"/>
                  <a:pt x="88" y="707"/>
                  <a:pt x="107" y="714"/>
                </a:cubicBezTo>
                <a:cubicBezTo>
                  <a:pt x="168" y="705"/>
                  <a:pt x="131" y="705"/>
                  <a:pt x="107" y="699"/>
                </a:cubicBezTo>
                <a:cubicBezTo>
                  <a:pt x="44" y="704"/>
                  <a:pt x="0" y="715"/>
                  <a:pt x="112" y="723"/>
                </a:cubicBezTo>
                <a:cubicBezTo>
                  <a:pt x="118" y="728"/>
                  <a:pt x="127" y="730"/>
                  <a:pt x="131" y="738"/>
                </a:cubicBezTo>
                <a:cubicBezTo>
                  <a:pt x="139" y="755"/>
                  <a:pt x="90" y="763"/>
                  <a:pt x="78" y="767"/>
                </a:cubicBezTo>
                <a:cubicBezTo>
                  <a:pt x="76" y="771"/>
                  <a:pt x="76" y="777"/>
                  <a:pt x="73" y="781"/>
                </a:cubicBezTo>
                <a:cubicBezTo>
                  <a:pt x="69" y="784"/>
                  <a:pt x="61" y="781"/>
                  <a:pt x="59" y="786"/>
                </a:cubicBezTo>
                <a:cubicBezTo>
                  <a:pt x="51" y="801"/>
                  <a:pt x="71" y="803"/>
                  <a:pt x="78" y="805"/>
                </a:cubicBezTo>
                <a:cubicBezTo>
                  <a:pt x="100" y="800"/>
                  <a:pt x="148" y="808"/>
                  <a:pt x="73" y="801"/>
                </a:cubicBezTo>
                <a:cubicBezTo>
                  <a:pt x="65" y="804"/>
                  <a:pt x="53" y="802"/>
                  <a:pt x="49" y="810"/>
                </a:cubicBezTo>
                <a:cubicBezTo>
                  <a:pt x="44" y="817"/>
                  <a:pt x="46" y="830"/>
                  <a:pt x="54" y="834"/>
                </a:cubicBezTo>
                <a:cubicBezTo>
                  <a:pt x="65" y="839"/>
                  <a:pt x="79" y="830"/>
                  <a:pt x="92" y="829"/>
                </a:cubicBezTo>
                <a:cubicBezTo>
                  <a:pt x="101" y="830"/>
                  <a:pt x="113" y="827"/>
                  <a:pt x="121" y="834"/>
                </a:cubicBezTo>
                <a:cubicBezTo>
                  <a:pt x="125" y="837"/>
                  <a:pt x="121" y="846"/>
                  <a:pt x="117" y="849"/>
                </a:cubicBezTo>
                <a:cubicBezTo>
                  <a:pt x="99" y="857"/>
                  <a:pt x="78" y="853"/>
                  <a:pt x="59" y="858"/>
                </a:cubicBezTo>
                <a:cubicBezTo>
                  <a:pt x="71" y="894"/>
                  <a:pt x="51" y="850"/>
                  <a:pt x="107" y="878"/>
                </a:cubicBezTo>
                <a:cubicBezTo>
                  <a:pt x="111" y="880"/>
                  <a:pt x="106" y="890"/>
                  <a:pt x="102" y="892"/>
                </a:cubicBezTo>
                <a:cubicBezTo>
                  <a:pt x="85" y="898"/>
                  <a:pt x="66" y="898"/>
                  <a:pt x="49" y="902"/>
                </a:cubicBezTo>
                <a:cubicBezTo>
                  <a:pt x="44" y="903"/>
                  <a:pt x="39" y="905"/>
                  <a:pt x="35" y="907"/>
                </a:cubicBezTo>
                <a:cubicBezTo>
                  <a:pt x="60" y="908"/>
                  <a:pt x="87" y="902"/>
                  <a:pt x="112" y="911"/>
                </a:cubicBezTo>
                <a:cubicBezTo>
                  <a:pt x="118" y="913"/>
                  <a:pt x="113" y="927"/>
                  <a:pt x="107" y="931"/>
                </a:cubicBezTo>
                <a:cubicBezTo>
                  <a:pt x="90" y="939"/>
                  <a:pt x="54" y="940"/>
                  <a:pt x="54" y="940"/>
                </a:cubicBezTo>
                <a:cubicBezTo>
                  <a:pt x="75" y="945"/>
                  <a:pt x="101" y="938"/>
                  <a:pt x="121" y="950"/>
                </a:cubicBezTo>
                <a:cubicBezTo>
                  <a:pt x="126" y="953"/>
                  <a:pt x="113" y="962"/>
                  <a:pt x="107" y="964"/>
                </a:cubicBezTo>
                <a:cubicBezTo>
                  <a:pt x="91" y="968"/>
                  <a:pt x="75" y="967"/>
                  <a:pt x="59" y="969"/>
                </a:cubicBezTo>
                <a:cubicBezTo>
                  <a:pt x="67" y="970"/>
                  <a:pt x="74" y="972"/>
                  <a:pt x="83" y="974"/>
                </a:cubicBezTo>
                <a:cubicBezTo>
                  <a:pt x="92" y="975"/>
                  <a:pt x="102" y="977"/>
                  <a:pt x="112" y="979"/>
                </a:cubicBezTo>
                <a:cubicBezTo>
                  <a:pt x="126" y="981"/>
                  <a:pt x="155" y="988"/>
                  <a:pt x="155" y="988"/>
                </a:cubicBezTo>
                <a:cubicBezTo>
                  <a:pt x="115" y="998"/>
                  <a:pt x="69" y="999"/>
                  <a:pt x="35" y="1022"/>
                </a:cubicBezTo>
                <a:cubicBezTo>
                  <a:pt x="12" y="1055"/>
                  <a:pt x="45" y="1041"/>
                  <a:pt x="64" y="1037"/>
                </a:cubicBezTo>
                <a:cubicBezTo>
                  <a:pt x="88" y="1019"/>
                  <a:pt x="111" y="1031"/>
                  <a:pt x="136" y="1046"/>
                </a:cubicBezTo>
                <a:cubicBezTo>
                  <a:pt x="134" y="1052"/>
                  <a:pt x="137" y="1064"/>
                  <a:pt x="131" y="1066"/>
                </a:cubicBezTo>
                <a:cubicBezTo>
                  <a:pt x="54" y="1088"/>
                  <a:pt x="44" y="1041"/>
                  <a:pt x="59" y="1085"/>
                </a:cubicBezTo>
                <a:cubicBezTo>
                  <a:pt x="76" y="1083"/>
                  <a:pt x="94" y="1080"/>
                  <a:pt x="112" y="1080"/>
                </a:cubicBezTo>
                <a:cubicBezTo>
                  <a:pt x="116" y="1080"/>
                  <a:pt x="124" y="1080"/>
                  <a:pt x="126" y="1085"/>
                </a:cubicBezTo>
                <a:cubicBezTo>
                  <a:pt x="133" y="1104"/>
                  <a:pt x="100" y="1119"/>
                  <a:pt x="88" y="1123"/>
                </a:cubicBezTo>
                <a:cubicBezTo>
                  <a:pt x="78" y="1125"/>
                  <a:pt x="59" y="1128"/>
                  <a:pt x="59" y="1128"/>
                </a:cubicBezTo>
              </a:path>
            </a:pathLst>
          </a:custGeom>
          <a:noFill/>
          <a:ln w="19050">
            <a:solidFill>
              <a:srgbClr val="000000"/>
            </a:solidFill>
            <a:round/>
            <a:headEnd/>
            <a:tailEnd/>
          </a:ln>
        </p:spPr>
        <p:txBody>
          <a:bodyPr wrap="none" anchor="ctr"/>
          <a:lstStyle/>
          <a:p>
            <a:endParaRPr lang="en-US"/>
          </a:p>
        </p:txBody>
      </p:sp>
      <p:sp>
        <p:nvSpPr>
          <p:cNvPr id="372764" name="Freeform 28"/>
          <p:cNvSpPr>
            <a:spLocks/>
          </p:cNvSpPr>
          <p:nvPr/>
        </p:nvSpPr>
        <p:spPr bwMode="auto">
          <a:xfrm>
            <a:off x="7578725" y="5630863"/>
            <a:ext cx="430213" cy="795337"/>
          </a:xfrm>
          <a:custGeom>
            <a:avLst/>
            <a:gdLst>
              <a:gd name="T0" fmla="*/ 2147483647 w 271"/>
              <a:gd name="T1" fmla="*/ 2147483647 h 501"/>
              <a:gd name="T2" fmla="*/ 2147483647 w 271"/>
              <a:gd name="T3" fmla="*/ 2147483647 h 501"/>
              <a:gd name="T4" fmla="*/ 2147483647 w 271"/>
              <a:gd name="T5" fmla="*/ 2147483647 h 501"/>
              <a:gd name="T6" fmla="*/ 2147483647 w 271"/>
              <a:gd name="T7" fmla="*/ 2147483647 h 501"/>
              <a:gd name="T8" fmla="*/ 2147483647 w 271"/>
              <a:gd name="T9" fmla="*/ 2147483647 h 501"/>
              <a:gd name="T10" fmla="*/ 2147483647 w 271"/>
              <a:gd name="T11" fmla="*/ 2147483647 h 501"/>
              <a:gd name="T12" fmla="*/ 2147483647 w 271"/>
              <a:gd name="T13" fmla="*/ 2147483647 h 501"/>
              <a:gd name="T14" fmla="*/ 2147483647 w 271"/>
              <a:gd name="T15" fmla="*/ 2147483647 h 501"/>
              <a:gd name="T16" fmla="*/ 2147483647 w 271"/>
              <a:gd name="T17" fmla="*/ 2147483647 h 501"/>
              <a:gd name="T18" fmla="*/ 2147483647 w 271"/>
              <a:gd name="T19" fmla="*/ 2147483647 h 501"/>
              <a:gd name="T20" fmla="*/ 2147483647 w 271"/>
              <a:gd name="T21" fmla="*/ 2147483647 h 501"/>
              <a:gd name="T22" fmla="*/ 2147483647 w 271"/>
              <a:gd name="T23" fmla="*/ 2147483647 h 501"/>
              <a:gd name="T24" fmla="*/ 2147483647 w 271"/>
              <a:gd name="T25" fmla="*/ 2147483647 h 501"/>
              <a:gd name="T26" fmla="*/ 2147483647 w 271"/>
              <a:gd name="T27" fmla="*/ 2147483647 h 501"/>
              <a:gd name="T28" fmla="*/ 2147483647 w 271"/>
              <a:gd name="T29" fmla="*/ 2147483647 h 501"/>
              <a:gd name="T30" fmla="*/ 2147483647 w 271"/>
              <a:gd name="T31" fmla="*/ 2147483647 h 501"/>
              <a:gd name="T32" fmla="*/ 2147483647 w 271"/>
              <a:gd name="T33" fmla="*/ 2147483647 h 501"/>
              <a:gd name="T34" fmla="*/ 2147483647 w 271"/>
              <a:gd name="T35" fmla="*/ 0 h 501"/>
              <a:gd name="T36" fmla="*/ 2147483647 w 271"/>
              <a:gd name="T37" fmla="*/ 2147483647 h 5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1"/>
              <a:gd name="T58" fmla="*/ 0 h 501"/>
              <a:gd name="T59" fmla="*/ 271 w 271"/>
              <a:gd name="T60" fmla="*/ 501 h 5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1" h="501">
                <a:moveTo>
                  <a:pt x="209" y="19"/>
                </a:moveTo>
                <a:cubicBezTo>
                  <a:pt x="271" y="35"/>
                  <a:pt x="208" y="129"/>
                  <a:pt x="257" y="164"/>
                </a:cubicBezTo>
                <a:cubicBezTo>
                  <a:pt x="271" y="204"/>
                  <a:pt x="231" y="252"/>
                  <a:pt x="209" y="284"/>
                </a:cubicBezTo>
                <a:cubicBezTo>
                  <a:pt x="202" y="304"/>
                  <a:pt x="192" y="321"/>
                  <a:pt x="185" y="342"/>
                </a:cubicBezTo>
                <a:cubicBezTo>
                  <a:pt x="183" y="377"/>
                  <a:pt x="197" y="420"/>
                  <a:pt x="175" y="448"/>
                </a:cubicBezTo>
                <a:cubicBezTo>
                  <a:pt x="159" y="467"/>
                  <a:pt x="125" y="483"/>
                  <a:pt x="103" y="491"/>
                </a:cubicBezTo>
                <a:cubicBezTo>
                  <a:pt x="93" y="494"/>
                  <a:pt x="74" y="501"/>
                  <a:pt x="74" y="501"/>
                </a:cubicBezTo>
                <a:cubicBezTo>
                  <a:pt x="64" y="497"/>
                  <a:pt x="53" y="496"/>
                  <a:pt x="45" y="491"/>
                </a:cubicBezTo>
                <a:cubicBezTo>
                  <a:pt x="35" y="484"/>
                  <a:pt x="16" y="472"/>
                  <a:pt x="16" y="472"/>
                </a:cubicBezTo>
                <a:cubicBezTo>
                  <a:pt x="12" y="461"/>
                  <a:pt x="0" y="436"/>
                  <a:pt x="21" y="429"/>
                </a:cubicBezTo>
                <a:cubicBezTo>
                  <a:pt x="36" y="423"/>
                  <a:pt x="64" y="405"/>
                  <a:pt x="64" y="405"/>
                </a:cubicBezTo>
                <a:cubicBezTo>
                  <a:pt x="67" y="400"/>
                  <a:pt x="69" y="394"/>
                  <a:pt x="74" y="390"/>
                </a:cubicBezTo>
                <a:cubicBezTo>
                  <a:pt x="77" y="386"/>
                  <a:pt x="84" y="385"/>
                  <a:pt x="88" y="381"/>
                </a:cubicBezTo>
                <a:cubicBezTo>
                  <a:pt x="94" y="372"/>
                  <a:pt x="96" y="360"/>
                  <a:pt x="103" y="352"/>
                </a:cubicBezTo>
                <a:cubicBezTo>
                  <a:pt x="106" y="302"/>
                  <a:pt x="95" y="263"/>
                  <a:pt x="137" y="236"/>
                </a:cubicBezTo>
                <a:cubicBezTo>
                  <a:pt x="145" y="204"/>
                  <a:pt x="164" y="182"/>
                  <a:pt x="170" y="149"/>
                </a:cubicBezTo>
                <a:cubicBezTo>
                  <a:pt x="165" y="62"/>
                  <a:pt x="179" y="88"/>
                  <a:pt x="132" y="58"/>
                </a:cubicBezTo>
                <a:cubicBezTo>
                  <a:pt x="115" y="9"/>
                  <a:pt x="168" y="6"/>
                  <a:pt x="204" y="0"/>
                </a:cubicBezTo>
                <a:cubicBezTo>
                  <a:pt x="212" y="5"/>
                  <a:pt x="242" y="30"/>
                  <a:pt x="209" y="19"/>
                </a:cubicBezTo>
                <a:close/>
              </a:path>
            </a:pathLst>
          </a:custGeom>
          <a:noFill/>
          <a:ln w="19050">
            <a:solidFill>
              <a:srgbClr val="00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2739">
                                            <p:txEl>
                                              <p:pRg st="0" end="0"/>
                                            </p:txEl>
                                          </p:spTgt>
                                        </p:tgtEl>
                                        <p:attrNameLst>
                                          <p:attrName>style.visibility</p:attrName>
                                        </p:attrNameLst>
                                      </p:cBhvr>
                                      <p:to>
                                        <p:strVal val="visible"/>
                                      </p:to>
                                    </p:set>
                                    <p:anim calcmode="lin" valueType="num">
                                      <p:cBhvr additive="base">
                                        <p:cTn id="7" dur="500" fill="hold"/>
                                        <p:tgtEl>
                                          <p:spTgt spid="3727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27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2739">
                                            <p:txEl>
                                              <p:pRg st="1" end="1"/>
                                            </p:txEl>
                                          </p:spTgt>
                                        </p:tgtEl>
                                        <p:attrNameLst>
                                          <p:attrName>style.visibility</p:attrName>
                                        </p:attrNameLst>
                                      </p:cBhvr>
                                      <p:to>
                                        <p:strVal val="visible"/>
                                      </p:to>
                                    </p:set>
                                    <p:anim calcmode="lin" valueType="num">
                                      <p:cBhvr additive="base">
                                        <p:cTn id="13" dur="500" fill="hold"/>
                                        <p:tgtEl>
                                          <p:spTgt spid="3727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27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72759"/>
                                        </p:tgtEl>
                                        <p:attrNameLst>
                                          <p:attrName>style.visibility</p:attrName>
                                        </p:attrNameLst>
                                      </p:cBhvr>
                                      <p:to>
                                        <p:strVal val="visible"/>
                                      </p:to>
                                    </p:set>
                                    <p:animEffect transition="in" filter="wipe(left)">
                                      <p:cBhvr>
                                        <p:cTn id="19" dur="500"/>
                                        <p:tgtEl>
                                          <p:spTgt spid="372759"/>
                                        </p:tgtEl>
                                      </p:cBhvr>
                                    </p:animEffect>
                                  </p:childTnLst>
                                  <p:subTnLst>
                                    <p:audio>
                                      <p:cMediaNode>
                                        <p:cTn display="0" masterRel="sameClick">
                                          <p:stCondLst>
                                            <p:cond evt="begin" delay="0">
                                              <p:tn val="17"/>
                                            </p:cond>
                                          </p:stCondLst>
                                          <p:endCondLst>
                                            <p:cond evt="onStopAudio" delay="0">
                                              <p:tgtEl>
                                                <p:sldTgt/>
                                              </p:tgtEl>
                                            </p:cond>
                                          </p:endCondLst>
                                        </p:cTn>
                                        <p:tgtEl>
                                          <p:sndTgt r:embed="rId4" name="Pencil Check"/>
                                        </p:tgtEl>
                                      </p:cMediaNode>
                                    </p:audio>
                                  </p:sub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72761"/>
                                        </p:tgtEl>
                                        <p:attrNameLst>
                                          <p:attrName>style.visibility</p:attrName>
                                        </p:attrNameLst>
                                      </p:cBhvr>
                                      <p:to>
                                        <p:strVal val="visible"/>
                                      </p:to>
                                    </p:set>
                                    <p:animEffect transition="in" filter="wipe(left)">
                                      <p:cBhvr>
                                        <p:cTn id="23" dur="500"/>
                                        <p:tgtEl>
                                          <p:spTgt spid="372761"/>
                                        </p:tgtEl>
                                      </p:cBhvr>
                                    </p:animEffect>
                                  </p:childTnLst>
                                  <p:subTnLst>
                                    <p:audio>
                                      <p:cMediaNode>
                                        <p:cTn display="0" masterRel="sameClick">
                                          <p:stCondLst>
                                            <p:cond evt="begin" delay="0">
                                              <p:tn val="21"/>
                                            </p:cond>
                                          </p:stCondLst>
                                          <p:endCondLst>
                                            <p:cond evt="onStopAudio" delay="0">
                                              <p:tgtEl>
                                                <p:sldTgt/>
                                              </p:tgtEl>
                                            </p:cond>
                                          </p:endCondLst>
                                        </p:cTn>
                                        <p:tgtEl>
                                          <p:sndTgt r:embed="rId4" name="Pencil Check"/>
                                        </p:tgtEl>
                                      </p:cMediaNode>
                                    </p:audio>
                                  </p:sub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72760"/>
                                        </p:tgtEl>
                                        <p:attrNameLst>
                                          <p:attrName>style.visibility</p:attrName>
                                        </p:attrNameLst>
                                      </p:cBhvr>
                                      <p:to>
                                        <p:strVal val="visible"/>
                                      </p:to>
                                    </p:set>
                                    <p:animEffect transition="in" filter="wipe(left)">
                                      <p:cBhvr>
                                        <p:cTn id="27" dur="500"/>
                                        <p:tgtEl>
                                          <p:spTgt spid="372760"/>
                                        </p:tgtEl>
                                      </p:cBhvr>
                                    </p:animEffect>
                                  </p:childTnLst>
                                  <p:subTnLst>
                                    <p:audio>
                                      <p:cMediaNode>
                                        <p:cTn display="0" masterRel="sameClick">
                                          <p:stCondLst>
                                            <p:cond evt="begin" delay="0">
                                              <p:tn val="25"/>
                                            </p:cond>
                                          </p:stCondLst>
                                          <p:endCondLst>
                                            <p:cond evt="onStopAudio" delay="0">
                                              <p:tgtEl>
                                                <p:sldTgt/>
                                              </p:tgtEl>
                                            </p:cond>
                                          </p:endCondLst>
                                        </p:cTn>
                                        <p:tgtEl>
                                          <p:sndTgt r:embed="rId4" name="Pencil Check"/>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72739">
                                            <p:txEl>
                                              <p:pRg st="2" end="2"/>
                                            </p:txEl>
                                          </p:spTgt>
                                        </p:tgtEl>
                                        <p:attrNameLst>
                                          <p:attrName>style.visibility</p:attrName>
                                        </p:attrNameLst>
                                      </p:cBhvr>
                                      <p:to>
                                        <p:strVal val="visible"/>
                                      </p:to>
                                    </p:set>
                                    <p:anim calcmode="lin" valueType="num">
                                      <p:cBhvr additive="base">
                                        <p:cTn id="32" dur="500" fill="hold"/>
                                        <p:tgtEl>
                                          <p:spTgt spid="372739">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727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Whoosh"/>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72739">
                                            <p:txEl>
                                              <p:pRg st="3" end="3"/>
                                            </p:txEl>
                                          </p:spTgt>
                                        </p:tgtEl>
                                        <p:attrNameLst>
                                          <p:attrName>style.visibility</p:attrName>
                                        </p:attrNameLst>
                                      </p:cBhvr>
                                      <p:to>
                                        <p:strVal val="visible"/>
                                      </p:to>
                                    </p:set>
                                    <p:anim calcmode="lin" valueType="num">
                                      <p:cBhvr additive="base">
                                        <p:cTn id="38" dur="500" fill="hold"/>
                                        <p:tgtEl>
                                          <p:spTgt spid="372739">
                                            <p:txEl>
                                              <p:pRg st="3" end="3"/>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727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Whoosh"/>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372739">
                                            <p:txEl>
                                              <p:pRg st="4" end="4"/>
                                            </p:txEl>
                                          </p:spTgt>
                                        </p:tgtEl>
                                        <p:attrNameLst>
                                          <p:attrName>style.visibility</p:attrName>
                                        </p:attrNameLst>
                                      </p:cBhvr>
                                      <p:to>
                                        <p:strVal val="visible"/>
                                      </p:to>
                                    </p:set>
                                    <p:anim calcmode="lin" valueType="num">
                                      <p:cBhvr additive="base">
                                        <p:cTn id="44" dur="500" fill="hold"/>
                                        <p:tgtEl>
                                          <p:spTgt spid="372739">
                                            <p:txEl>
                                              <p:pRg st="4" end="4"/>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7273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Whoosh"/>
                                        </p:tgtEl>
                                      </p:cMediaNode>
                                    </p:audio>
                                  </p:subTnLst>
                                </p:cTn>
                              </p:par>
                            </p:childTnLst>
                          </p:cTn>
                        </p:par>
                      </p:childTnLst>
                    </p:cTn>
                  </p:par>
                  <p:par>
                    <p:cTn id="46" fill="hold">
                      <p:stCondLst>
                        <p:cond delay="indefinite"/>
                      </p:stCondLst>
                      <p:childTnLst>
                        <p:par>
                          <p:cTn id="47" fill="hold">
                            <p:stCondLst>
                              <p:cond delay="0"/>
                            </p:stCondLst>
                            <p:childTnLst>
                              <p:par>
                                <p:cTn id="48" presetID="34"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from="(-#ppt_w/2)" to="(#ppt_x)" calcmode="lin" valueType="num">
                                      <p:cBhvr>
                                        <p:cTn id="50" dur="600" fill="hold">
                                          <p:stCondLst>
                                            <p:cond delay="0"/>
                                          </p:stCondLst>
                                        </p:cTn>
                                        <p:tgtEl>
                                          <p:spTgt spid="3"/>
                                        </p:tgtEl>
                                        <p:attrNameLst>
                                          <p:attrName>ppt_x</p:attrName>
                                        </p:attrNameLst>
                                      </p:cBhvr>
                                    </p:anim>
                                    <p:anim from="0" to="-1.0" calcmode="lin" valueType="num">
                                      <p:cBhvr>
                                        <p:cTn id="51" dur="200" decel="50000" autoRev="1" fill="hold">
                                          <p:stCondLst>
                                            <p:cond delay="600"/>
                                          </p:stCondLst>
                                        </p:cTn>
                                        <p:tgtEl>
                                          <p:spTgt spid="3"/>
                                        </p:tgtEl>
                                        <p:attrNameLst>
                                          <p:attrName>xshear</p:attrName>
                                        </p:attrNameLst>
                                      </p:cBhvr>
                                    </p:anim>
                                    <p:animScale>
                                      <p:cBhvr>
                                        <p:cTn id="52" dur="200" decel="100000" autoRev="1" fill="hold">
                                          <p:stCondLst>
                                            <p:cond delay="600"/>
                                          </p:stCondLst>
                                        </p:cTn>
                                        <p:tgtEl>
                                          <p:spTgt spid="3"/>
                                        </p:tgtEl>
                                      </p:cBhvr>
                                      <p:from x="100000" y="100000"/>
                                      <p:to x="80000" y="100000"/>
                                    </p:animScale>
                                    <p:anim by="(#ppt_h/3+#ppt_w*0.1)" calcmode="lin" valueType="num">
                                      <p:cBhvr additive="sum">
                                        <p:cTn id="53" dur="200" decel="100000" autoRev="1" fill="hold">
                                          <p:stCondLst>
                                            <p:cond delay="600"/>
                                          </p:stCondLst>
                                        </p:cTn>
                                        <p:tgtEl>
                                          <p:spTgt spid="3"/>
                                        </p:tgtEl>
                                        <p:attrNameLst>
                                          <p:attrName>ppt_x</p:attrName>
                                        </p:attrNameLst>
                                      </p:cBhvr>
                                    </p:anim>
                                  </p:childTnLst>
                                  <p:subTnLst>
                                    <p:audio>
                                      <p:cMediaNode>
                                        <p:cTn display="0" masterRel="sameClick">
                                          <p:stCondLst>
                                            <p:cond evt="begin" delay="0">
                                              <p:tn val="48"/>
                                            </p:cond>
                                          </p:stCondLst>
                                          <p:endCondLst>
                                            <p:cond evt="onStopAudio" delay="0">
                                              <p:tgtEl>
                                                <p:sldTgt/>
                                              </p:tgtEl>
                                            </p:cond>
                                          </p:endCondLst>
                                        </p:cTn>
                                        <p:tgtEl>
                                          <p:sndTgt r:embed="rId5" name="Vibro Up"/>
                                        </p:tgtEl>
                                      </p:cMediaNode>
                                    </p:audio>
                                  </p:subTnLst>
                                </p:cTn>
                              </p:par>
                            </p:childTnLst>
                          </p:cTn>
                        </p:par>
                      </p:childTnLst>
                    </p:cTn>
                  </p:par>
                  <p:par>
                    <p:cTn id="54" fill="hold">
                      <p:stCondLst>
                        <p:cond delay="indefinite"/>
                      </p:stCondLst>
                      <p:childTnLst>
                        <p:par>
                          <p:cTn id="55" fill="hold">
                            <p:stCondLst>
                              <p:cond delay="0"/>
                            </p:stCondLst>
                            <p:childTnLst>
                              <p:par>
                                <p:cTn id="56" presetID="34"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 from="(-#ppt_w/2)" to="(#ppt_x)" calcmode="lin" valueType="num">
                                      <p:cBhvr>
                                        <p:cTn id="58" dur="600" fill="hold">
                                          <p:stCondLst>
                                            <p:cond delay="0"/>
                                          </p:stCondLst>
                                        </p:cTn>
                                        <p:tgtEl>
                                          <p:spTgt spid="2"/>
                                        </p:tgtEl>
                                        <p:attrNameLst>
                                          <p:attrName>ppt_x</p:attrName>
                                        </p:attrNameLst>
                                      </p:cBhvr>
                                    </p:anim>
                                    <p:anim from="0" to="-1.0" calcmode="lin" valueType="num">
                                      <p:cBhvr>
                                        <p:cTn id="59" dur="200" decel="50000" autoRev="1" fill="hold">
                                          <p:stCondLst>
                                            <p:cond delay="600"/>
                                          </p:stCondLst>
                                        </p:cTn>
                                        <p:tgtEl>
                                          <p:spTgt spid="2"/>
                                        </p:tgtEl>
                                        <p:attrNameLst>
                                          <p:attrName>xshear</p:attrName>
                                        </p:attrNameLst>
                                      </p:cBhvr>
                                    </p:anim>
                                    <p:animScale>
                                      <p:cBhvr>
                                        <p:cTn id="60" dur="200" decel="100000" autoRev="1" fill="hold">
                                          <p:stCondLst>
                                            <p:cond delay="600"/>
                                          </p:stCondLst>
                                        </p:cTn>
                                        <p:tgtEl>
                                          <p:spTgt spid="2"/>
                                        </p:tgtEl>
                                      </p:cBhvr>
                                      <p:from x="100000" y="100000"/>
                                      <p:to x="80000" y="100000"/>
                                    </p:animScale>
                                    <p:anim by="(#ppt_h/3+#ppt_w*0.1)" calcmode="lin" valueType="num">
                                      <p:cBhvr additive="sum">
                                        <p:cTn id="61" dur="200" decel="100000" autoRev="1" fill="hold">
                                          <p:stCondLst>
                                            <p:cond delay="600"/>
                                          </p:stCondLst>
                                        </p:cTn>
                                        <p:tgtEl>
                                          <p:spTgt spid="2"/>
                                        </p:tgtEl>
                                        <p:attrNameLst>
                                          <p:attrName>ppt_x</p:attrName>
                                        </p:attrNameLst>
                                      </p:cBhvr>
                                    </p:anim>
                                  </p:childTnLst>
                                  <p:subTnLst>
                                    <p:audio>
                                      <p:cMediaNode>
                                        <p:cTn display="0" masterRel="sameClick">
                                          <p:stCondLst>
                                            <p:cond evt="begin" delay="0">
                                              <p:tn val="56"/>
                                            </p:cond>
                                          </p:stCondLst>
                                          <p:endCondLst>
                                            <p:cond evt="onStopAudio" delay="0">
                                              <p:tgtEl>
                                                <p:sldTgt/>
                                              </p:tgtEl>
                                            </p:cond>
                                          </p:endCondLst>
                                        </p:cTn>
                                        <p:tgtEl>
                                          <p:sndTgt r:embed="rId6" name="String"/>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372739">
                                            <p:txEl>
                                              <p:pRg st="5" end="5"/>
                                            </p:txEl>
                                          </p:spTgt>
                                        </p:tgtEl>
                                        <p:attrNameLst>
                                          <p:attrName>style.visibility</p:attrName>
                                        </p:attrNameLst>
                                      </p:cBhvr>
                                      <p:to>
                                        <p:strVal val="visible"/>
                                      </p:to>
                                    </p:set>
                                    <p:anim calcmode="lin" valueType="num">
                                      <p:cBhvr additive="base">
                                        <p:cTn id="66" dur="500" fill="hold"/>
                                        <p:tgtEl>
                                          <p:spTgt spid="372739">
                                            <p:txEl>
                                              <p:pRg st="5" end="5"/>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37273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3" name="Whoosh"/>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372739">
                                            <p:txEl>
                                              <p:pRg st="6" end="6"/>
                                            </p:txEl>
                                          </p:spTgt>
                                        </p:tgtEl>
                                        <p:attrNameLst>
                                          <p:attrName>style.visibility</p:attrName>
                                        </p:attrNameLst>
                                      </p:cBhvr>
                                      <p:to>
                                        <p:strVal val="visible"/>
                                      </p:to>
                                    </p:set>
                                    <p:anim calcmode="lin" valueType="num">
                                      <p:cBhvr additive="base">
                                        <p:cTn id="72" dur="500" fill="hold"/>
                                        <p:tgtEl>
                                          <p:spTgt spid="372739">
                                            <p:txEl>
                                              <p:pRg st="6" end="6"/>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37273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3" name="Whoosh"/>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372739">
                                            <p:txEl>
                                              <p:pRg st="7" end="7"/>
                                            </p:txEl>
                                          </p:spTgt>
                                        </p:tgtEl>
                                        <p:attrNameLst>
                                          <p:attrName>style.visibility</p:attrName>
                                        </p:attrNameLst>
                                      </p:cBhvr>
                                      <p:to>
                                        <p:strVal val="visible"/>
                                      </p:to>
                                    </p:set>
                                    <p:anim calcmode="lin" valueType="num">
                                      <p:cBhvr additive="base">
                                        <p:cTn id="78" dur="500" fill="hold"/>
                                        <p:tgtEl>
                                          <p:spTgt spid="372739">
                                            <p:txEl>
                                              <p:pRg st="7" end="7"/>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7273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3" name="Whoosh"/>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372744"/>
                                        </p:tgtEl>
                                        <p:attrNameLst>
                                          <p:attrName>style.visibility</p:attrName>
                                        </p:attrNameLst>
                                      </p:cBhvr>
                                      <p:to>
                                        <p:strVal val="visible"/>
                                      </p:to>
                                    </p:set>
                                    <p:animEffect transition="in" filter="wipe(left)">
                                      <p:cBhvr>
                                        <p:cTn id="84" dur="500"/>
                                        <p:tgtEl>
                                          <p:spTgt spid="372744"/>
                                        </p:tgtEl>
                                      </p:cBhvr>
                                    </p:animEffect>
                                  </p:childTnLst>
                                  <p:subTnLst>
                                    <p:audio>
                                      <p:cMediaNode>
                                        <p:cTn display="0" masterRel="sameClick">
                                          <p:stCondLst>
                                            <p:cond evt="begin" delay="0">
                                              <p:tn val="82"/>
                                            </p:cond>
                                          </p:stCondLst>
                                          <p:endCondLst>
                                            <p:cond evt="onStopAudio" delay="0">
                                              <p:tgtEl>
                                                <p:sldTgt/>
                                              </p:tgtEl>
                                            </p:cond>
                                          </p:endCondLst>
                                        </p:cTn>
                                        <p:tgtEl>
                                          <p:sndTgt r:embed="rId7" name="Chimes"/>
                                        </p:tgtEl>
                                      </p:cMediaNode>
                                    </p:audio>
                                  </p:sub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372739">
                                            <p:txEl>
                                              <p:pRg st="8" end="8"/>
                                            </p:txEl>
                                          </p:spTgt>
                                        </p:tgtEl>
                                        <p:attrNameLst>
                                          <p:attrName>style.visibility</p:attrName>
                                        </p:attrNameLst>
                                      </p:cBhvr>
                                      <p:to>
                                        <p:strVal val="visible"/>
                                      </p:to>
                                    </p:set>
                                    <p:anim calcmode="lin" valueType="num">
                                      <p:cBhvr additive="base">
                                        <p:cTn id="89" dur="500" fill="hold"/>
                                        <p:tgtEl>
                                          <p:spTgt spid="372739">
                                            <p:txEl>
                                              <p:pRg st="8" end="8"/>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37273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3" name="Whoosh"/>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372739">
                                            <p:txEl>
                                              <p:pRg st="9" end="9"/>
                                            </p:txEl>
                                          </p:spTgt>
                                        </p:tgtEl>
                                        <p:attrNameLst>
                                          <p:attrName>style.visibility</p:attrName>
                                        </p:attrNameLst>
                                      </p:cBhvr>
                                      <p:to>
                                        <p:strVal val="visible"/>
                                      </p:to>
                                    </p:set>
                                    <p:anim calcmode="lin" valueType="num">
                                      <p:cBhvr additive="base">
                                        <p:cTn id="95" dur="500" fill="hold"/>
                                        <p:tgtEl>
                                          <p:spTgt spid="372739">
                                            <p:txEl>
                                              <p:pRg st="9" end="9"/>
                                            </p:tx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37273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3" name="Whoosh"/>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372739">
                                            <p:txEl>
                                              <p:pRg st="10" end="10"/>
                                            </p:txEl>
                                          </p:spTgt>
                                        </p:tgtEl>
                                        <p:attrNameLst>
                                          <p:attrName>style.visibility</p:attrName>
                                        </p:attrNameLst>
                                      </p:cBhvr>
                                      <p:to>
                                        <p:strVal val="visible"/>
                                      </p:to>
                                    </p:set>
                                    <p:anim calcmode="lin" valueType="num">
                                      <p:cBhvr additive="base">
                                        <p:cTn id="101" dur="500" fill="hold"/>
                                        <p:tgtEl>
                                          <p:spTgt spid="372739">
                                            <p:txEl>
                                              <p:pRg st="10" end="10"/>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372739">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3" name="Whoosh"/>
                                        </p:tgtEl>
                                      </p:cMediaNode>
                                    </p:audio>
                                  </p:sub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nodeType="clickEffect">
                                  <p:stCondLst>
                                    <p:cond delay="0"/>
                                  </p:stCondLst>
                                  <p:childTnLst>
                                    <p:set>
                                      <p:cBhvr>
                                        <p:cTn id="106" dur="1" fill="hold">
                                          <p:stCondLst>
                                            <p:cond delay="0"/>
                                          </p:stCondLst>
                                        </p:cTn>
                                        <p:tgtEl>
                                          <p:spTgt spid="372762"/>
                                        </p:tgtEl>
                                        <p:attrNameLst>
                                          <p:attrName>style.visibility</p:attrName>
                                        </p:attrNameLst>
                                      </p:cBhvr>
                                      <p:to>
                                        <p:strVal val="visible"/>
                                      </p:to>
                                    </p:set>
                                    <p:animEffect transition="in" filter="wipe(down)">
                                      <p:cBhvr>
                                        <p:cTn id="107" dur="290">
                                          <p:stCondLst>
                                            <p:cond delay="0"/>
                                          </p:stCondLst>
                                        </p:cTn>
                                        <p:tgtEl>
                                          <p:spTgt spid="372762"/>
                                        </p:tgtEl>
                                      </p:cBhvr>
                                    </p:animEffect>
                                    <p:anim calcmode="lin" valueType="num">
                                      <p:cBhvr>
                                        <p:cTn id="108" dur="911" tmFilter="0,0; 0.14,0.36; 0.43,0.73; 0.71,0.91; 1.0,1.0">
                                          <p:stCondLst>
                                            <p:cond delay="0"/>
                                          </p:stCondLst>
                                        </p:cTn>
                                        <p:tgtEl>
                                          <p:spTgt spid="372762"/>
                                        </p:tgtEl>
                                        <p:attrNameLst>
                                          <p:attrName>ppt_x</p:attrName>
                                        </p:attrNameLst>
                                      </p:cBhvr>
                                      <p:tavLst>
                                        <p:tav tm="0">
                                          <p:val>
                                            <p:strVal val="#ppt_x-0.25"/>
                                          </p:val>
                                        </p:tav>
                                        <p:tav tm="100000">
                                          <p:val>
                                            <p:strVal val="#ppt_x"/>
                                          </p:val>
                                        </p:tav>
                                      </p:tavLst>
                                    </p:anim>
                                    <p:anim calcmode="lin" valueType="num">
                                      <p:cBhvr>
                                        <p:cTn id="109" dur="332" tmFilter="0.0,0.0; 0.25,0.07; 0.50,0.2; 0.75,0.467; 1.0,1.0">
                                          <p:stCondLst>
                                            <p:cond delay="0"/>
                                          </p:stCondLst>
                                        </p:cTn>
                                        <p:tgtEl>
                                          <p:spTgt spid="372762"/>
                                        </p:tgtEl>
                                        <p:attrNameLst>
                                          <p:attrName>ppt_y</p:attrName>
                                        </p:attrNameLst>
                                      </p:cBhvr>
                                      <p:tavLst>
                                        <p:tav tm="0" fmla="#ppt_y-sin(pi*$)/3">
                                          <p:val>
                                            <p:fltVal val="0.5"/>
                                          </p:val>
                                        </p:tav>
                                        <p:tav tm="100000">
                                          <p:val>
                                            <p:fltVal val="1"/>
                                          </p:val>
                                        </p:tav>
                                      </p:tavLst>
                                    </p:anim>
                                    <p:anim calcmode="lin" valueType="num">
                                      <p:cBhvr>
                                        <p:cTn id="110" dur="332" tmFilter="0, 0; 0.125,0.2665; 0.25,0.4; 0.375,0.465; 0.5,0.5;  0.625,0.535; 0.75,0.6; 0.875,0.7335; 1,1">
                                          <p:stCondLst>
                                            <p:cond delay="332"/>
                                          </p:stCondLst>
                                        </p:cTn>
                                        <p:tgtEl>
                                          <p:spTgt spid="372762"/>
                                        </p:tgtEl>
                                        <p:attrNameLst>
                                          <p:attrName>ppt_y</p:attrName>
                                        </p:attrNameLst>
                                      </p:cBhvr>
                                      <p:tavLst>
                                        <p:tav tm="0" fmla="#ppt_y-sin(pi*$)/9">
                                          <p:val>
                                            <p:fltVal val="0"/>
                                          </p:val>
                                        </p:tav>
                                        <p:tav tm="100000">
                                          <p:val>
                                            <p:fltVal val="1"/>
                                          </p:val>
                                        </p:tav>
                                      </p:tavLst>
                                    </p:anim>
                                    <p:anim calcmode="lin" valueType="num">
                                      <p:cBhvr>
                                        <p:cTn id="111" dur="166" tmFilter="0, 0; 0.125,0.2665; 0.25,0.4; 0.375,0.465; 0.5,0.5;  0.625,0.535; 0.75,0.6; 0.875,0.7335; 1,1">
                                          <p:stCondLst>
                                            <p:cond delay="662"/>
                                          </p:stCondLst>
                                        </p:cTn>
                                        <p:tgtEl>
                                          <p:spTgt spid="372762"/>
                                        </p:tgtEl>
                                        <p:attrNameLst>
                                          <p:attrName>ppt_y</p:attrName>
                                        </p:attrNameLst>
                                      </p:cBhvr>
                                      <p:tavLst>
                                        <p:tav tm="0" fmla="#ppt_y-sin(pi*$)/27">
                                          <p:val>
                                            <p:fltVal val="0"/>
                                          </p:val>
                                        </p:tav>
                                        <p:tav tm="100000">
                                          <p:val>
                                            <p:fltVal val="1"/>
                                          </p:val>
                                        </p:tav>
                                      </p:tavLst>
                                    </p:anim>
                                    <p:anim calcmode="lin" valueType="num">
                                      <p:cBhvr>
                                        <p:cTn id="112" dur="82" tmFilter="0, 0; 0.125,0.2665; 0.25,0.4; 0.375,0.465; 0.5,0.5;  0.625,0.535; 0.75,0.6; 0.875,0.7335; 1,1">
                                          <p:stCondLst>
                                            <p:cond delay="828"/>
                                          </p:stCondLst>
                                        </p:cTn>
                                        <p:tgtEl>
                                          <p:spTgt spid="372762"/>
                                        </p:tgtEl>
                                        <p:attrNameLst>
                                          <p:attrName>ppt_y</p:attrName>
                                        </p:attrNameLst>
                                      </p:cBhvr>
                                      <p:tavLst>
                                        <p:tav tm="0" fmla="#ppt_y-sin(pi*$)/81">
                                          <p:val>
                                            <p:fltVal val="0"/>
                                          </p:val>
                                        </p:tav>
                                        <p:tav tm="100000">
                                          <p:val>
                                            <p:fltVal val="1"/>
                                          </p:val>
                                        </p:tav>
                                      </p:tavLst>
                                    </p:anim>
                                    <p:animScale>
                                      <p:cBhvr>
                                        <p:cTn id="113" dur="13">
                                          <p:stCondLst>
                                            <p:cond delay="325"/>
                                          </p:stCondLst>
                                        </p:cTn>
                                        <p:tgtEl>
                                          <p:spTgt spid="372762"/>
                                        </p:tgtEl>
                                      </p:cBhvr>
                                      <p:to x="100000" y="60000"/>
                                    </p:animScale>
                                    <p:animScale>
                                      <p:cBhvr>
                                        <p:cTn id="114" dur="83" decel="50000">
                                          <p:stCondLst>
                                            <p:cond delay="338"/>
                                          </p:stCondLst>
                                        </p:cTn>
                                        <p:tgtEl>
                                          <p:spTgt spid="372762"/>
                                        </p:tgtEl>
                                      </p:cBhvr>
                                      <p:to x="100000" y="100000"/>
                                    </p:animScale>
                                    <p:animScale>
                                      <p:cBhvr>
                                        <p:cTn id="115" dur="13">
                                          <p:stCondLst>
                                            <p:cond delay="656"/>
                                          </p:stCondLst>
                                        </p:cTn>
                                        <p:tgtEl>
                                          <p:spTgt spid="372762"/>
                                        </p:tgtEl>
                                      </p:cBhvr>
                                      <p:to x="100000" y="80000"/>
                                    </p:animScale>
                                    <p:animScale>
                                      <p:cBhvr>
                                        <p:cTn id="116" dur="83" decel="50000">
                                          <p:stCondLst>
                                            <p:cond delay="669"/>
                                          </p:stCondLst>
                                        </p:cTn>
                                        <p:tgtEl>
                                          <p:spTgt spid="372762"/>
                                        </p:tgtEl>
                                      </p:cBhvr>
                                      <p:to x="100000" y="100000"/>
                                    </p:animScale>
                                    <p:animScale>
                                      <p:cBhvr>
                                        <p:cTn id="117" dur="13">
                                          <p:stCondLst>
                                            <p:cond delay="821"/>
                                          </p:stCondLst>
                                        </p:cTn>
                                        <p:tgtEl>
                                          <p:spTgt spid="372762"/>
                                        </p:tgtEl>
                                      </p:cBhvr>
                                      <p:to x="100000" y="90000"/>
                                    </p:animScale>
                                    <p:animScale>
                                      <p:cBhvr>
                                        <p:cTn id="118" dur="83" decel="50000">
                                          <p:stCondLst>
                                            <p:cond delay="834"/>
                                          </p:stCondLst>
                                        </p:cTn>
                                        <p:tgtEl>
                                          <p:spTgt spid="372762"/>
                                        </p:tgtEl>
                                      </p:cBhvr>
                                      <p:to x="100000" y="100000"/>
                                    </p:animScale>
                                    <p:animScale>
                                      <p:cBhvr>
                                        <p:cTn id="119" dur="13">
                                          <p:stCondLst>
                                            <p:cond delay="904"/>
                                          </p:stCondLst>
                                        </p:cTn>
                                        <p:tgtEl>
                                          <p:spTgt spid="372762"/>
                                        </p:tgtEl>
                                      </p:cBhvr>
                                      <p:to x="100000" y="95000"/>
                                    </p:animScale>
                                    <p:animScale>
                                      <p:cBhvr>
                                        <p:cTn id="120" dur="83" decel="50000">
                                          <p:stCondLst>
                                            <p:cond delay="917"/>
                                          </p:stCondLst>
                                        </p:cTn>
                                        <p:tgtEl>
                                          <p:spTgt spid="372762"/>
                                        </p:tgtEl>
                                      </p:cBhvr>
                                      <p:to x="100000" y="100000"/>
                                    </p:animScale>
                                  </p:childTnLst>
                                  <p:subTnLst>
                                    <p:audio>
                                      <p:cMediaNode>
                                        <p:cTn display="0" masterRel="sameClick">
                                          <p:stCondLst>
                                            <p:cond evt="begin" delay="0">
                                              <p:tn val="105"/>
                                            </p:cond>
                                          </p:stCondLst>
                                          <p:endCondLst>
                                            <p:cond evt="onStopAudio" delay="0">
                                              <p:tgtEl>
                                                <p:sldTgt/>
                                              </p:tgtEl>
                                            </p:cond>
                                          </p:endCondLst>
                                        </p:cTn>
                                        <p:tgtEl>
                                          <p:sndTgt r:embed="rId8" name="Bubbles"/>
                                        </p:tgtEl>
                                      </p:cMediaNode>
                                    </p:audio>
                                  </p:sub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0" nodeType="clickEffect">
                                  <p:stCondLst>
                                    <p:cond delay="0"/>
                                  </p:stCondLst>
                                  <p:childTnLst>
                                    <p:set>
                                      <p:cBhvr>
                                        <p:cTn id="124" dur="1" fill="hold">
                                          <p:stCondLst>
                                            <p:cond delay="0"/>
                                          </p:stCondLst>
                                        </p:cTn>
                                        <p:tgtEl>
                                          <p:spTgt spid="372763"/>
                                        </p:tgtEl>
                                        <p:attrNameLst>
                                          <p:attrName>style.visibility</p:attrName>
                                        </p:attrNameLst>
                                      </p:cBhvr>
                                      <p:to>
                                        <p:strVal val="visible"/>
                                      </p:to>
                                    </p:set>
                                    <p:animEffect transition="in" filter="wipe(up)">
                                      <p:cBhvr>
                                        <p:cTn id="125" dur="500"/>
                                        <p:tgtEl>
                                          <p:spTgt spid="372763"/>
                                        </p:tgtEl>
                                      </p:cBhvr>
                                    </p:animEffect>
                                  </p:childTnLst>
                                  <p:subTnLst>
                                    <p:audio>
                                      <p:cMediaNode>
                                        <p:cTn display="0" masterRel="sameClick">
                                          <p:stCondLst>
                                            <p:cond evt="begin" delay="0">
                                              <p:tn val="123"/>
                                            </p:cond>
                                          </p:stCondLst>
                                          <p:endCondLst>
                                            <p:cond evt="onStopAudio" delay="0">
                                              <p:tgtEl>
                                                <p:sldTgt/>
                                              </p:tgtEl>
                                            </p:cond>
                                          </p:endCondLst>
                                        </p:cTn>
                                        <p:tgtEl>
                                          <p:sndTgt r:embed="rId4" name="Pencil Check"/>
                                        </p:tgtEl>
                                      </p:cMediaNode>
                                    </p:audio>
                                  </p:sub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372748"/>
                                        </p:tgtEl>
                                        <p:attrNameLst>
                                          <p:attrName>style.visibility</p:attrName>
                                        </p:attrNameLst>
                                      </p:cBhvr>
                                      <p:to>
                                        <p:strVal val="visible"/>
                                      </p:to>
                                    </p:set>
                                    <p:animEffect transition="in" filter="wipe(down)">
                                      <p:cBhvr>
                                        <p:cTn id="130" dur="290">
                                          <p:stCondLst>
                                            <p:cond delay="0"/>
                                          </p:stCondLst>
                                        </p:cTn>
                                        <p:tgtEl>
                                          <p:spTgt spid="372748"/>
                                        </p:tgtEl>
                                      </p:cBhvr>
                                    </p:animEffect>
                                    <p:anim calcmode="lin" valueType="num">
                                      <p:cBhvr>
                                        <p:cTn id="131" dur="911" tmFilter="0,0; 0.14,0.36; 0.43,0.73; 0.71,0.91; 1.0,1.0">
                                          <p:stCondLst>
                                            <p:cond delay="0"/>
                                          </p:stCondLst>
                                        </p:cTn>
                                        <p:tgtEl>
                                          <p:spTgt spid="372748"/>
                                        </p:tgtEl>
                                        <p:attrNameLst>
                                          <p:attrName>ppt_x</p:attrName>
                                        </p:attrNameLst>
                                      </p:cBhvr>
                                      <p:tavLst>
                                        <p:tav tm="0">
                                          <p:val>
                                            <p:strVal val="#ppt_x-0.25"/>
                                          </p:val>
                                        </p:tav>
                                        <p:tav tm="100000">
                                          <p:val>
                                            <p:strVal val="#ppt_x"/>
                                          </p:val>
                                        </p:tav>
                                      </p:tavLst>
                                    </p:anim>
                                    <p:anim calcmode="lin" valueType="num">
                                      <p:cBhvr>
                                        <p:cTn id="132" dur="332" tmFilter="0.0,0.0; 0.25,0.07; 0.50,0.2; 0.75,0.467; 1.0,1.0">
                                          <p:stCondLst>
                                            <p:cond delay="0"/>
                                          </p:stCondLst>
                                        </p:cTn>
                                        <p:tgtEl>
                                          <p:spTgt spid="372748"/>
                                        </p:tgtEl>
                                        <p:attrNameLst>
                                          <p:attrName>ppt_y</p:attrName>
                                        </p:attrNameLst>
                                      </p:cBhvr>
                                      <p:tavLst>
                                        <p:tav tm="0" fmla="#ppt_y-sin(pi*$)/3">
                                          <p:val>
                                            <p:fltVal val="0.5"/>
                                          </p:val>
                                        </p:tav>
                                        <p:tav tm="100000">
                                          <p:val>
                                            <p:fltVal val="1"/>
                                          </p:val>
                                        </p:tav>
                                      </p:tavLst>
                                    </p:anim>
                                    <p:anim calcmode="lin" valueType="num">
                                      <p:cBhvr>
                                        <p:cTn id="133" dur="332" tmFilter="0, 0; 0.125,0.2665; 0.25,0.4; 0.375,0.465; 0.5,0.5;  0.625,0.535; 0.75,0.6; 0.875,0.7335; 1,1">
                                          <p:stCondLst>
                                            <p:cond delay="332"/>
                                          </p:stCondLst>
                                        </p:cTn>
                                        <p:tgtEl>
                                          <p:spTgt spid="372748"/>
                                        </p:tgtEl>
                                        <p:attrNameLst>
                                          <p:attrName>ppt_y</p:attrName>
                                        </p:attrNameLst>
                                      </p:cBhvr>
                                      <p:tavLst>
                                        <p:tav tm="0" fmla="#ppt_y-sin(pi*$)/9">
                                          <p:val>
                                            <p:fltVal val="0"/>
                                          </p:val>
                                        </p:tav>
                                        <p:tav tm="100000">
                                          <p:val>
                                            <p:fltVal val="1"/>
                                          </p:val>
                                        </p:tav>
                                      </p:tavLst>
                                    </p:anim>
                                    <p:anim calcmode="lin" valueType="num">
                                      <p:cBhvr>
                                        <p:cTn id="134" dur="166" tmFilter="0, 0; 0.125,0.2665; 0.25,0.4; 0.375,0.465; 0.5,0.5;  0.625,0.535; 0.75,0.6; 0.875,0.7335; 1,1">
                                          <p:stCondLst>
                                            <p:cond delay="662"/>
                                          </p:stCondLst>
                                        </p:cTn>
                                        <p:tgtEl>
                                          <p:spTgt spid="372748"/>
                                        </p:tgtEl>
                                        <p:attrNameLst>
                                          <p:attrName>ppt_y</p:attrName>
                                        </p:attrNameLst>
                                      </p:cBhvr>
                                      <p:tavLst>
                                        <p:tav tm="0" fmla="#ppt_y-sin(pi*$)/27">
                                          <p:val>
                                            <p:fltVal val="0"/>
                                          </p:val>
                                        </p:tav>
                                        <p:tav tm="100000">
                                          <p:val>
                                            <p:fltVal val="1"/>
                                          </p:val>
                                        </p:tav>
                                      </p:tavLst>
                                    </p:anim>
                                    <p:anim calcmode="lin" valueType="num">
                                      <p:cBhvr>
                                        <p:cTn id="135" dur="82" tmFilter="0, 0; 0.125,0.2665; 0.25,0.4; 0.375,0.465; 0.5,0.5;  0.625,0.535; 0.75,0.6; 0.875,0.7335; 1,1">
                                          <p:stCondLst>
                                            <p:cond delay="828"/>
                                          </p:stCondLst>
                                        </p:cTn>
                                        <p:tgtEl>
                                          <p:spTgt spid="372748"/>
                                        </p:tgtEl>
                                        <p:attrNameLst>
                                          <p:attrName>ppt_y</p:attrName>
                                        </p:attrNameLst>
                                      </p:cBhvr>
                                      <p:tavLst>
                                        <p:tav tm="0" fmla="#ppt_y-sin(pi*$)/81">
                                          <p:val>
                                            <p:fltVal val="0"/>
                                          </p:val>
                                        </p:tav>
                                        <p:tav tm="100000">
                                          <p:val>
                                            <p:fltVal val="1"/>
                                          </p:val>
                                        </p:tav>
                                      </p:tavLst>
                                    </p:anim>
                                    <p:animScale>
                                      <p:cBhvr>
                                        <p:cTn id="136" dur="13">
                                          <p:stCondLst>
                                            <p:cond delay="325"/>
                                          </p:stCondLst>
                                        </p:cTn>
                                        <p:tgtEl>
                                          <p:spTgt spid="372748"/>
                                        </p:tgtEl>
                                      </p:cBhvr>
                                      <p:to x="100000" y="60000"/>
                                    </p:animScale>
                                    <p:animScale>
                                      <p:cBhvr>
                                        <p:cTn id="137" dur="83" decel="50000">
                                          <p:stCondLst>
                                            <p:cond delay="338"/>
                                          </p:stCondLst>
                                        </p:cTn>
                                        <p:tgtEl>
                                          <p:spTgt spid="372748"/>
                                        </p:tgtEl>
                                      </p:cBhvr>
                                      <p:to x="100000" y="100000"/>
                                    </p:animScale>
                                    <p:animScale>
                                      <p:cBhvr>
                                        <p:cTn id="138" dur="13">
                                          <p:stCondLst>
                                            <p:cond delay="656"/>
                                          </p:stCondLst>
                                        </p:cTn>
                                        <p:tgtEl>
                                          <p:spTgt spid="372748"/>
                                        </p:tgtEl>
                                      </p:cBhvr>
                                      <p:to x="100000" y="80000"/>
                                    </p:animScale>
                                    <p:animScale>
                                      <p:cBhvr>
                                        <p:cTn id="139" dur="83" decel="50000">
                                          <p:stCondLst>
                                            <p:cond delay="669"/>
                                          </p:stCondLst>
                                        </p:cTn>
                                        <p:tgtEl>
                                          <p:spTgt spid="372748"/>
                                        </p:tgtEl>
                                      </p:cBhvr>
                                      <p:to x="100000" y="100000"/>
                                    </p:animScale>
                                    <p:animScale>
                                      <p:cBhvr>
                                        <p:cTn id="140" dur="13">
                                          <p:stCondLst>
                                            <p:cond delay="821"/>
                                          </p:stCondLst>
                                        </p:cTn>
                                        <p:tgtEl>
                                          <p:spTgt spid="372748"/>
                                        </p:tgtEl>
                                      </p:cBhvr>
                                      <p:to x="100000" y="90000"/>
                                    </p:animScale>
                                    <p:animScale>
                                      <p:cBhvr>
                                        <p:cTn id="141" dur="83" decel="50000">
                                          <p:stCondLst>
                                            <p:cond delay="834"/>
                                          </p:stCondLst>
                                        </p:cTn>
                                        <p:tgtEl>
                                          <p:spTgt spid="372748"/>
                                        </p:tgtEl>
                                      </p:cBhvr>
                                      <p:to x="100000" y="100000"/>
                                    </p:animScale>
                                    <p:animScale>
                                      <p:cBhvr>
                                        <p:cTn id="142" dur="13">
                                          <p:stCondLst>
                                            <p:cond delay="904"/>
                                          </p:stCondLst>
                                        </p:cTn>
                                        <p:tgtEl>
                                          <p:spTgt spid="372748"/>
                                        </p:tgtEl>
                                      </p:cBhvr>
                                      <p:to x="100000" y="95000"/>
                                    </p:animScale>
                                    <p:animScale>
                                      <p:cBhvr>
                                        <p:cTn id="143" dur="83" decel="50000">
                                          <p:stCondLst>
                                            <p:cond delay="917"/>
                                          </p:stCondLst>
                                        </p:cTn>
                                        <p:tgtEl>
                                          <p:spTgt spid="372748"/>
                                        </p:tgtEl>
                                      </p:cBhvr>
                                      <p:to x="100000" y="100000"/>
                                    </p:animScale>
                                  </p:childTnLst>
                                  <p:subTnLst>
                                    <p:audio>
                                      <p:cMediaNode>
                                        <p:cTn display="0" masterRel="sameClick">
                                          <p:stCondLst>
                                            <p:cond evt="begin" delay="0">
                                              <p:tn val="128"/>
                                            </p:cond>
                                          </p:stCondLst>
                                          <p:endCondLst>
                                            <p:cond evt="onStopAudio" delay="0">
                                              <p:tgtEl>
                                                <p:sldTgt/>
                                              </p:tgtEl>
                                            </p:cond>
                                          </p:endCondLst>
                                        </p:cTn>
                                        <p:tgtEl>
                                          <p:sndTgt r:embed="rId6" name="String"/>
                                        </p:tgtEl>
                                      </p:cMediaNode>
                                    </p:audio>
                                  </p:subTnLst>
                                </p:cTn>
                              </p:par>
                            </p:childTnLst>
                          </p:cTn>
                        </p:par>
                      </p:childTnLst>
                    </p:cTn>
                  </p:par>
                  <p:par>
                    <p:cTn id="144" fill="hold">
                      <p:stCondLst>
                        <p:cond delay="indefinite"/>
                      </p:stCondLst>
                      <p:childTnLst>
                        <p:par>
                          <p:cTn id="145" fill="hold">
                            <p:stCondLst>
                              <p:cond delay="0"/>
                            </p:stCondLst>
                            <p:childTnLst>
                              <p:par>
                                <p:cTn id="146" presetID="22" presetClass="entr" presetSubtype="1" fill="hold" grpId="0" nodeType="clickEffect">
                                  <p:stCondLst>
                                    <p:cond delay="0"/>
                                  </p:stCondLst>
                                  <p:childTnLst>
                                    <p:set>
                                      <p:cBhvr>
                                        <p:cTn id="147" dur="1" fill="hold">
                                          <p:stCondLst>
                                            <p:cond delay="0"/>
                                          </p:stCondLst>
                                        </p:cTn>
                                        <p:tgtEl>
                                          <p:spTgt spid="372764"/>
                                        </p:tgtEl>
                                        <p:attrNameLst>
                                          <p:attrName>style.visibility</p:attrName>
                                        </p:attrNameLst>
                                      </p:cBhvr>
                                      <p:to>
                                        <p:strVal val="visible"/>
                                      </p:to>
                                    </p:set>
                                    <p:animEffect transition="in" filter="wipe(up)">
                                      <p:cBhvr>
                                        <p:cTn id="148" dur="500"/>
                                        <p:tgtEl>
                                          <p:spTgt spid="372764"/>
                                        </p:tgtEl>
                                      </p:cBhvr>
                                    </p:animEffect>
                                  </p:childTnLst>
                                  <p:subTnLst>
                                    <p:audio>
                                      <p:cMediaNode>
                                        <p:cTn display="0" masterRel="sameClick">
                                          <p:stCondLst>
                                            <p:cond evt="begin" delay="0">
                                              <p:tn val="146"/>
                                            </p:cond>
                                          </p:stCondLst>
                                          <p:endCondLst>
                                            <p:cond evt="onStopAudio" delay="0">
                                              <p:tgtEl>
                                                <p:sldTgt/>
                                              </p:tgtEl>
                                            </p:cond>
                                          </p:endCondLst>
                                        </p:cTn>
                                        <p:tgtEl>
                                          <p:sndTgt r:embed="rId4"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build="p" autoUpdateAnimBg="0"/>
      <p:bldP spid="372748" grpId="0" animBg="1"/>
      <p:bldP spid="372763" grpId="0" animBg="1"/>
      <p:bldP spid="3727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98450" y="555625"/>
            <a:ext cx="8462963" cy="762000"/>
          </a:xfrm>
        </p:spPr>
        <p:txBody>
          <a:bodyPr rIns="0">
            <a:normAutofit fontScale="90000"/>
          </a:bodyPr>
          <a:lstStyle/>
          <a:p>
            <a:r>
              <a:rPr lang="en-US" smtClean="0">
                <a:solidFill>
                  <a:schemeClr val="accent1"/>
                </a:solidFill>
              </a:rPr>
              <a:t>Prokaryote vs. Eukaryote Chromosome</a:t>
            </a:r>
          </a:p>
        </p:txBody>
      </p:sp>
      <p:pic>
        <p:nvPicPr>
          <p:cNvPr id="394244" name="Picture 4" descr="f5-11_nucleosomes_c"/>
          <p:cNvPicPr>
            <a:picLocks noChangeAspect="1" noChangeArrowheads="1"/>
          </p:cNvPicPr>
          <p:nvPr/>
        </p:nvPicPr>
        <p:blipFill>
          <a:blip r:embed="rId6" cstate="print"/>
          <a:srcRect t="2251" r="6750"/>
          <a:stretch>
            <a:fillRect/>
          </a:stretch>
        </p:blipFill>
        <p:spPr bwMode="auto">
          <a:xfrm>
            <a:off x="4932363" y="4156075"/>
            <a:ext cx="3436937" cy="2701925"/>
          </a:xfrm>
          <a:prstGeom prst="rect">
            <a:avLst/>
          </a:prstGeom>
          <a:noFill/>
          <a:ln w="9525">
            <a:noFill/>
            <a:miter lim="800000"/>
            <a:headEnd/>
            <a:tailEnd/>
          </a:ln>
        </p:spPr>
      </p:pic>
      <p:sp>
        <p:nvSpPr>
          <p:cNvPr id="14340" name="AutoShape 6"/>
          <p:cNvSpPr>
            <a:spLocks noChangeArrowheads="1"/>
          </p:cNvSpPr>
          <p:nvPr/>
        </p:nvSpPr>
        <p:spPr bwMode="auto">
          <a:xfrm>
            <a:off x="850900" y="4654550"/>
            <a:ext cx="1516063" cy="339725"/>
          </a:xfrm>
          <a:prstGeom prst="roundRect">
            <a:avLst>
              <a:gd name="adj" fmla="val 16667"/>
            </a:avLst>
          </a:prstGeom>
          <a:solidFill>
            <a:srgbClr val="FFCC18"/>
          </a:solidFill>
          <a:ln w="9525">
            <a:noFill/>
            <a:round/>
            <a:headEnd/>
            <a:tailEnd/>
          </a:ln>
        </p:spPr>
        <p:txBody>
          <a:bodyPr wrap="none" lIns="0" tIns="0" rIns="0" bIns="0" anchor="ctr">
            <a:spAutoFit/>
          </a:bodyPr>
          <a:lstStyle/>
          <a:p>
            <a:pPr algn="ctr" eaLnBrk="0" hangingPunct="0"/>
            <a:r>
              <a:rPr lang="en-US" sz="2000" b="1">
                <a:solidFill>
                  <a:srgbClr val="000000"/>
                </a:solidFill>
              </a:rPr>
              <a:t>double helix</a:t>
            </a:r>
            <a:endParaRPr lang="en-US" sz="2200" b="1">
              <a:solidFill>
                <a:srgbClr val="000000"/>
              </a:solidFill>
            </a:endParaRPr>
          </a:p>
        </p:txBody>
      </p:sp>
      <p:grpSp>
        <p:nvGrpSpPr>
          <p:cNvPr id="2" name="Group 7"/>
          <p:cNvGrpSpPr>
            <a:grpSpLocks/>
          </p:cNvGrpSpPr>
          <p:nvPr/>
        </p:nvGrpSpPr>
        <p:grpSpPr bwMode="auto">
          <a:xfrm>
            <a:off x="698500" y="3035300"/>
            <a:ext cx="1939925" cy="1376363"/>
            <a:chOff x="48" y="2466"/>
            <a:chExt cx="2544" cy="1806"/>
          </a:xfrm>
        </p:grpSpPr>
        <p:pic>
          <p:nvPicPr>
            <p:cNvPr id="14350" name="Picture 8"/>
            <p:cNvPicPr>
              <a:picLocks noChangeAspect="1" noChangeArrowheads="1"/>
            </p:cNvPicPr>
            <p:nvPr/>
          </p:nvPicPr>
          <p:blipFill>
            <a:blip r:embed="rId7" cstate="print"/>
            <a:srcRect b="11250"/>
            <a:stretch>
              <a:fillRect/>
            </a:stretch>
          </p:blipFill>
          <p:spPr bwMode="auto">
            <a:xfrm>
              <a:off x="48" y="2466"/>
              <a:ext cx="2544" cy="1806"/>
            </a:xfrm>
            <a:prstGeom prst="rect">
              <a:avLst/>
            </a:prstGeom>
            <a:noFill/>
            <a:ln w="9525">
              <a:noFill/>
              <a:miter lim="800000"/>
              <a:headEnd/>
              <a:tailEnd/>
            </a:ln>
          </p:spPr>
        </p:pic>
        <p:sp>
          <p:nvSpPr>
            <p:cNvPr id="14351" name="Rectangle 9"/>
            <p:cNvSpPr>
              <a:spLocks noChangeArrowheads="1"/>
            </p:cNvSpPr>
            <p:nvPr/>
          </p:nvSpPr>
          <p:spPr bwMode="auto">
            <a:xfrm>
              <a:off x="672" y="2640"/>
              <a:ext cx="1200" cy="480"/>
            </a:xfrm>
            <a:prstGeom prst="rect">
              <a:avLst/>
            </a:prstGeom>
            <a:solidFill>
              <a:schemeClr val="bg1"/>
            </a:solidFill>
            <a:ln w="9525">
              <a:noFill/>
              <a:miter lim="800000"/>
              <a:headEnd/>
              <a:tailEnd/>
            </a:ln>
          </p:spPr>
          <p:txBody>
            <a:bodyPr wrap="none" anchor="ctr"/>
            <a:lstStyle/>
            <a:p>
              <a:pPr algn="ctr" eaLnBrk="0" hangingPunct="0"/>
              <a:endParaRPr lang="en-US"/>
            </a:p>
          </p:txBody>
        </p:sp>
        <p:sp>
          <p:nvSpPr>
            <p:cNvPr id="14352" name="Rectangle 10"/>
            <p:cNvSpPr>
              <a:spLocks noChangeArrowheads="1"/>
            </p:cNvSpPr>
            <p:nvPr/>
          </p:nvSpPr>
          <p:spPr bwMode="auto">
            <a:xfrm>
              <a:off x="1200" y="2832"/>
              <a:ext cx="1152" cy="480"/>
            </a:xfrm>
            <a:prstGeom prst="rect">
              <a:avLst/>
            </a:prstGeom>
            <a:solidFill>
              <a:schemeClr val="bg1"/>
            </a:solidFill>
            <a:ln w="9525">
              <a:noFill/>
              <a:miter lim="800000"/>
              <a:headEnd/>
              <a:tailEnd/>
            </a:ln>
          </p:spPr>
          <p:txBody>
            <a:bodyPr wrap="none" anchor="ctr"/>
            <a:lstStyle/>
            <a:p>
              <a:pPr algn="ctr" eaLnBrk="0" hangingPunct="0"/>
              <a:endParaRPr lang="en-US"/>
            </a:p>
          </p:txBody>
        </p:sp>
        <p:sp>
          <p:nvSpPr>
            <p:cNvPr id="14353" name="Rectangle 11"/>
            <p:cNvSpPr>
              <a:spLocks noChangeArrowheads="1"/>
            </p:cNvSpPr>
            <p:nvPr/>
          </p:nvSpPr>
          <p:spPr bwMode="auto">
            <a:xfrm>
              <a:off x="2112" y="3072"/>
              <a:ext cx="432" cy="480"/>
            </a:xfrm>
            <a:prstGeom prst="rect">
              <a:avLst/>
            </a:prstGeom>
            <a:solidFill>
              <a:schemeClr val="bg1"/>
            </a:solidFill>
            <a:ln w="9525">
              <a:noFill/>
              <a:miter lim="800000"/>
              <a:headEnd/>
              <a:tailEnd/>
            </a:ln>
          </p:spPr>
          <p:txBody>
            <a:bodyPr wrap="none" anchor="ctr"/>
            <a:lstStyle/>
            <a:p>
              <a:pPr algn="ctr" eaLnBrk="0" hangingPunct="0"/>
              <a:endParaRPr lang="en-US"/>
            </a:p>
          </p:txBody>
        </p:sp>
      </p:grpSp>
      <p:grpSp>
        <p:nvGrpSpPr>
          <p:cNvPr id="3" name="Group 17"/>
          <p:cNvGrpSpPr>
            <a:grpSpLocks/>
          </p:cNvGrpSpPr>
          <p:nvPr/>
        </p:nvGrpSpPr>
        <p:grpSpPr bwMode="auto">
          <a:xfrm>
            <a:off x="2868613" y="1474788"/>
            <a:ext cx="5103812" cy="1492250"/>
            <a:chOff x="1310" y="1036"/>
            <a:chExt cx="3215" cy="940"/>
          </a:xfrm>
        </p:grpSpPr>
        <p:sp>
          <p:nvSpPr>
            <p:cNvPr id="14348" name="Freeform 15"/>
            <p:cNvSpPr>
              <a:spLocks/>
            </p:cNvSpPr>
            <p:nvPr/>
          </p:nvSpPr>
          <p:spPr bwMode="auto">
            <a:xfrm>
              <a:off x="2647" y="1414"/>
              <a:ext cx="1878" cy="562"/>
            </a:xfrm>
            <a:custGeom>
              <a:avLst/>
              <a:gdLst>
                <a:gd name="T0" fmla="*/ 175 w 2408"/>
                <a:gd name="T1" fmla="*/ 26 h 923"/>
                <a:gd name="T2" fmla="*/ 255 w 2408"/>
                <a:gd name="T3" fmla="*/ 2 h 923"/>
                <a:gd name="T4" fmla="*/ 417 w 2408"/>
                <a:gd name="T5" fmla="*/ 11 h 923"/>
                <a:gd name="T6" fmla="*/ 560 w 2408"/>
                <a:gd name="T7" fmla="*/ 35 h 923"/>
                <a:gd name="T8" fmla="*/ 714 w 2408"/>
                <a:gd name="T9" fmla="*/ 35 h 923"/>
                <a:gd name="T10" fmla="*/ 847 w 2408"/>
                <a:gd name="T11" fmla="*/ 48 h 923"/>
                <a:gd name="T12" fmla="*/ 886 w 2408"/>
                <a:gd name="T13" fmla="*/ 84 h 923"/>
                <a:gd name="T14" fmla="*/ 818 w 2408"/>
                <a:gd name="T15" fmla="*/ 124 h 923"/>
                <a:gd name="T16" fmla="*/ 581 w 2408"/>
                <a:gd name="T17" fmla="*/ 102 h 923"/>
                <a:gd name="T18" fmla="*/ 462 w 2408"/>
                <a:gd name="T19" fmla="*/ 74 h 923"/>
                <a:gd name="T20" fmla="*/ 287 w 2408"/>
                <a:gd name="T21" fmla="*/ 89 h 923"/>
                <a:gd name="T22" fmla="*/ 101 w 2408"/>
                <a:gd name="T23" fmla="*/ 110 h 923"/>
                <a:gd name="T24" fmla="*/ 12 w 2408"/>
                <a:gd name="T25" fmla="*/ 68 h 923"/>
                <a:gd name="T26" fmla="*/ 175 w 2408"/>
                <a:gd name="T27" fmla="*/ 26 h 9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8"/>
                <a:gd name="T43" fmla="*/ 0 h 923"/>
                <a:gd name="T44" fmla="*/ 2408 w 2408"/>
                <a:gd name="T45" fmla="*/ 923 h 9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8" h="923">
                  <a:moveTo>
                    <a:pt x="472" y="192"/>
                  </a:moveTo>
                  <a:cubicBezTo>
                    <a:pt x="581" y="113"/>
                    <a:pt x="580" y="38"/>
                    <a:pt x="689" y="19"/>
                  </a:cubicBezTo>
                  <a:cubicBezTo>
                    <a:pt x="798" y="0"/>
                    <a:pt x="991" y="37"/>
                    <a:pt x="1128" y="77"/>
                  </a:cubicBezTo>
                  <a:cubicBezTo>
                    <a:pt x="1265" y="117"/>
                    <a:pt x="1379" y="231"/>
                    <a:pt x="1513" y="260"/>
                  </a:cubicBezTo>
                  <a:cubicBezTo>
                    <a:pt x="1647" y="289"/>
                    <a:pt x="1803" y="235"/>
                    <a:pt x="1932" y="250"/>
                  </a:cubicBezTo>
                  <a:cubicBezTo>
                    <a:pt x="2061" y="265"/>
                    <a:pt x="2212" y="291"/>
                    <a:pt x="2289" y="351"/>
                  </a:cubicBezTo>
                  <a:cubicBezTo>
                    <a:pt x="2366" y="411"/>
                    <a:pt x="2408" y="520"/>
                    <a:pt x="2395" y="612"/>
                  </a:cubicBezTo>
                  <a:cubicBezTo>
                    <a:pt x="2382" y="704"/>
                    <a:pt x="2349" y="879"/>
                    <a:pt x="2212" y="901"/>
                  </a:cubicBezTo>
                  <a:cubicBezTo>
                    <a:pt x="2075" y="923"/>
                    <a:pt x="1732" y="802"/>
                    <a:pt x="1571" y="742"/>
                  </a:cubicBezTo>
                  <a:cubicBezTo>
                    <a:pt x="1410" y="682"/>
                    <a:pt x="1380" y="555"/>
                    <a:pt x="1248" y="539"/>
                  </a:cubicBezTo>
                  <a:cubicBezTo>
                    <a:pt x="1116" y="523"/>
                    <a:pt x="939" y="601"/>
                    <a:pt x="776" y="645"/>
                  </a:cubicBezTo>
                  <a:cubicBezTo>
                    <a:pt x="613" y="689"/>
                    <a:pt x="393" y="829"/>
                    <a:pt x="270" y="804"/>
                  </a:cubicBezTo>
                  <a:cubicBezTo>
                    <a:pt x="147" y="779"/>
                    <a:pt x="0" y="599"/>
                    <a:pt x="34" y="496"/>
                  </a:cubicBezTo>
                  <a:cubicBezTo>
                    <a:pt x="68" y="393"/>
                    <a:pt x="363" y="271"/>
                    <a:pt x="472" y="192"/>
                  </a:cubicBezTo>
                  <a:close/>
                </a:path>
              </a:pathLst>
            </a:custGeom>
            <a:noFill/>
            <a:ln w="76200">
              <a:solidFill>
                <a:schemeClr val="tx1"/>
              </a:solidFill>
              <a:round/>
              <a:headEnd/>
              <a:tailEnd/>
            </a:ln>
          </p:spPr>
          <p:txBody>
            <a:bodyPr wrap="none" anchor="ctr"/>
            <a:lstStyle/>
            <a:p>
              <a:endParaRPr lang="en-US"/>
            </a:p>
          </p:txBody>
        </p:sp>
        <p:pic>
          <p:nvPicPr>
            <p:cNvPr id="14349" name="Picture 16" descr="12-01"/>
            <p:cNvPicPr>
              <a:picLocks noChangeAspect="1" noChangeArrowheads="1"/>
            </p:cNvPicPr>
            <p:nvPr/>
          </p:nvPicPr>
          <p:blipFill>
            <a:blip r:embed="rId8" cstate="print">
              <a:clrChange>
                <a:clrFrom>
                  <a:srgbClr val="FFFFFF"/>
                </a:clrFrom>
                <a:clrTo>
                  <a:srgbClr val="FFFFFF">
                    <a:alpha val="0"/>
                  </a:srgbClr>
                </a:clrTo>
              </a:clrChange>
            </a:blip>
            <a:srcRect r="65828" b="47787"/>
            <a:stretch>
              <a:fillRect/>
            </a:stretch>
          </p:blipFill>
          <p:spPr bwMode="auto">
            <a:xfrm>
              <a:off x="1310" y="1036"/>
              <a:ext cx="1338" cy="881"/>
            </a:xfrm>
            <a:prstGeom prst="rect">
              <a:avLst/>
            </a:prstGeom>
            <a:noFill/>
            <a:ln w="9525">
              <a:noFill/>
              <a:miter lim="800000"/>
              <a:headEnd/>
              <a:tailEnd/>
            </a:ln>
          </p:spPr>
        </p:pic>
      </p:grpSp>
      <p:sp>
        <p:nvSpPr>
          <p:cNvPr id="394262" name="AutoShape 22"/>
          <p:cNvSpPr>
            <a:spLocks noChangeArrowheads="1"/>
          </p:cNvSpPr>
          <p:nvPr/>
        </p:nvSpPr>
        <p:spPr bwMode="auto">
          <a:xfrm>
            <a:off x="6421438" y="1463675"/>
            <a:ext cx="1770062" cy="441325"/>
          </a:xfrm>
          <a:prstGeom prst="roundRect">
            <a:avLst>
              <a:gd name="adj" fmla="val 16667"/>
            </a:avLst>
          </a:prstGeom>
          <a:solidFill>
            <a:srgbClr val="FFCC18"/>
          </a:solidFill>
          <a:ln w="9525">
            <a:noFill/>
            <a:round/>
            <a:headEnd/>
            <a:tailEnd/>
          </a:ln>
        </p:spPr>
        <p:txBody>
          <a:bodyPr wrap="none" lIns="0" tIns="0" rIns="0" bIns="0" anchor="ctr">
            <a:spAutoFit/>
          </a:bodyPr>
          <a:lstStyle/>
          <a:p>
            <a:pPr algn="ctr" eaLnBrk="0" hangingPunct="0"/>
            <a:r>
              <a:rPr lang="en-US" sz="2600" b="1">
                <a:solidFill>
                  <a:srgbClr val="000000"/>
                </a:solidFill>
              </a:rPr>
              <a:t>Prokaryote</a:t>
            </a:r>
          </a:p>
        </p:txBody>
      </p:sp>
      <p:sp>
        <p:nvSpPr>
          <p:cNvPr id="394263" name="AutoShape 23"/>
          <p:cNvSpPr>
            <a:spLocks noChangeArrowheads="1"/>
          </p:cNvSpPr>
          <p:nvPr/>
        </p:nvSpPr>
        <p:spPr bwMode="auto">
          <a:xfrm>
            <a:off x="7145338" y="3644900"/>
            <a:ext cx="1641475" cy="441325"/>
          </a:xfrm>
          <a:prstGeom prst="roundRect">
            <a:avLst>
              <a:gd name="adj" fmla="val 16667"/>
            </a:avLst>
          </a:prstGeom>
          <a:solidFill>
            <a:srgbClr val="FFCC18"/>
          </a:solidFill>
          <a:ln w="9525">
            <a:noFill/>
            <a:round/>
            <a:headEnd/>
            <a:tailEnd/>
          </a:ln>
        </p:spPr>
        <p:txBody>
          <a:bodyPr wrap="none" lIns="0" tIns="0" rIns="0" bIns="0" anchor="ctr">
            <a:spAutoFit/>
          </a:bodyPr>
          <a:lstStyle/>
          <a:p>
            <a:pPr algn="ctr" eaLnBrk="0" hangingPunct="0"/>
            <a:r>
              <a:rPr lang="en-US" sz="2600" b="1">
                <a:solidFill>
                  <a:srgbClr val="000000"/>
                </a:solidFill>
              </a:rPr>
              <a:t>Eukaryote</a:t>
            </a:r>
          </a:p>
        </p:txBody>
      </p:sp>
      <p:sp>
        <p:nvSpPr>
          <p:cNvPr id="394269" name="Freeform 29"/>
          <p:cNvSpPr>
            <a:spLocks/>
          </p:cNvSpPr>
          <p:nvPr/>
        </p:nvSpPr>
        <p:spPr bwMode="auto">
          <a:xfrm flipV="1">
            <a:off x="3279775" y="4200525"/>
            <a:ext cx="1958975" cy="520700"/>
          </a:xfrm>
          <a:custGeom>
            <a:avLst/>
            <a:gdLst>
              <a:gd name="T0" fmla="*/ 0 w 1682"/>
              <a:gd name="T1" fmla="*/ 2147483647 h 728"/>
              <a:gd name="T2" fmla="*/ 2147483647 w 1682"/>
              <a:gd name="T3" fmla="*/ 2147483647 h 728"/>
              <a:gd name="T4" fmla="*/ 2147483647 w 1682"/>
              <a:gd name="T5" fmla="*/ 0 h 728"/>
              <a:gd name="T6" fmla="*/ 0 60000 65536"/>
              <a:gd name="T7" fmla="*/ 0 60000 65536"/>
              <a:gd name="T8" fmla="*/ 0 60000 65536"/>
              <a:gd name="T9" fmla="*/ 0 w 1682"/>
              <a:gd name="T10" fmla="*/ 0 h 728"/>
              <a:gd name="T11" fmla="*/ 1682 w 1682"/>
              <a:gd name="T12" fmla="*/ 728 h 728"/>
            </a:gdLst>
            <a:ahLst/>
            <a:cxnLst>
              <a:cxn ang="T6">
                <a:pos x="T0" y="T1"/>
              </a:cxn>
              <a:cxn ang="T7">
                <a:pos x="T2" y="T3"/>
              </a:cxn>
              <a:cxn ang="T8">
                <a:pos x="T4" y="T5"/>
              </a:cxn>
            </a:cxnLst>
            <a:rect l="T9" t="T10" r="T11" b="T12"/>
            <a:pathLst>
              <a:path w="1682" h="728">
                <a:moveTo>
                  <a:pt x="0" y="637"/>
                </a:moveTo>
                <a:cubicBezTo>
                  <a:pt x="501" y="682"/>
                  <a:pt x="1002" y="728"/>
                  <a:pt x="1282" y="622"/>
                </a:cubicBezTo>
                <a:cubicBezTo>
                  <a:pt x="1562" y="516"/>
                  <a:pt x="1622" y="258"/>
                  <a:pt x="1682" y="0"/>
                </a:cubicBezTo>
              </a:path>
            </a:pathLst>
          </a:custGeom>
          <a:noFill/>
          <a:ln w="76200">
            <a:solidFill>
              <a:srgbClr val="000000"/>
            </a:solidFill>
            <a:round/>
            <a:headEnd/>
            <a:tailEnd type="stealth" w="med" len="med"/>
          </a:ln>
        </p:spPr>
        <p:txBody>
          <a:bodyPr wrap="none" anchor="ctr"/>
          <a:lstStyle/>
          <a:p>
            <a:endParaRPr lang="en-US"/>
          </a:p>
        </p:txBody>
      </p:sp>
      <p:sp>
        <p:nvSpPr>
          <p:cNvPr id="394270" name="Freeform 30"/>
          <p:cNvSpPr>
            <a:spLocks/>
          </p:cNvSpPr>
          <p:nvPr/>
        </p:nvSpPr>
        <p:spPr bwMode="auto">
          <a:xfrm>
            <a:off x="3302000" y="3609975"/>
            <a:ext cx="1958975" cy="520700"/>
          </a:xfrm>
          <a:custGeom>
            <a:avLst/>
            <a:gdLst>
              <a:gd name="T0" fmla="*/ 0 w 1682"/>
              <a:gd name="T1" fmla="*/ 2147483647 h 728"/>
              <a:gd name="T2" fmla="*/ 2147483647 w 1682"/>
              <a:gd name="T3" fmla="*/ 2147483647 h 728"/>
              <a:gd name="T4" fmla="*/ 2147483647 w 1682"/>
              <a:gd name="T5" fmla="*/ 0 h 728"/>
              <a:gd name="T6" fmla="*/ 0 60000 65536"/>
              <a:gd name="T7" fmla="*/ 0 60000 65536"/>
              <a:gd name="T8" fmla="*/ 0 60000 65536"/>
              <a:gd name="T9" fmla="*/ 0 w 1682"/>
              <a:gd name="T10" fmla="*/ 0 h 728"/>
              <a:gd name="T11" fmla="*/ 1682 w 1682"/>
              <a:gd name="T12" fmla="*/ 728 h 728"/>
            </a:gdLst>
            <a:ahLst/>
            <a:cxnLst>
              <a:cxn ang="T6">
                <a:pos x="T0" y="T1"/>
              </a:cxn>
              <a:cxn ang="T7">
                <a:pos x="T2" y="T3"/>
              </a:cxn>
              <a:cxn ang="T8">
                <a:pos x="T4" y="T5"/>
              </a:cxn>
            </a:cxnLst>
            <a:rect l="T9" t="T10" r="T11" b="T12"/>
            <a:pathLst>
              <a:path w="1682" h="728">
                <a:moveTo>
                  <a:pt x="0" y="637"/>
                </a:moveTo>
                <a:cubicBezTo>
                  <a:pt x="501" y="682"/>
                  <a:pt x="1002" y="728"/>
                  <a:pt x="1282" y="622"/>
                </a:cubicBezTo>
                <a:cubicBezTo>
                  <a:pt x="1562" y="516"/>
                  <a:pt x="1622" y="258"/>
                  <a:pt x="1682" y="0"/>
                </a:cubicBezTo>
              </a:path>
            </a:pathLst>
          </a:custGeom>
          <a:noFill/>
          <a:ln w="76200">
            <a:solidFill>
              <a:srgbClr val="000000"/>
            </a:solidFill>
            <a:round/>
            <a:headEnd/>
            <a:tailEnd type="stealth" w="med" len="med"/>
          </a:ln>
        </p:spPr>
        <p:txBody>
          <a:bodyPr wrap="none" anchor="ctr"/>
          <a:lstStyle/>
          <a:p>
            <a:endParaRPr lang="en-US"/>
          </a:p>
        </p:txBody>
      </p:sp>
      <p:pic>
        <p:nvPicPr>
          <p:cNvPr id="14347" name="Picture 16" descr="dna.png"/>
          <p:cNvPicPr>
            <a:picLocks noChangeAspect="1"/>
          </p:cNvPicPr>
          <p:nvPr/>
        </p:nvPicPr>
        <p:blipFill>
          <a:blip r:embed="rId9" cstate="print">
            <a:clrChange>
              <a:clrFrom>
                <a:srgbClr val="FFFFFF"/>
              </a:clrFrom>
              <a:clrTo>
                <a:srgbClr val="FFFFFF">
                  <a:alpha val="0"/>
                </a:srgbClr>
              </a:clrTo>
            </a:clrChange>
          </a:blip>
          <a:srcRect/>
          <a:stretch>
            <a:fillRect/>
          </a:stretch>
        </p:blipFill>
        <p:spPr bwMode="auto">
          <a:xfrm>
            <a:off x="544513" y="2611438"/>
            <a:ext cx="2757487" cy="1957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4270"/>
                                        </p:tgtEl>
                                        <p:attrNameLst>
                                          <p:attrName>style.visibility</p:attrName>
                                        </p:attrNameLst>
                                      </p:cBhvr>
                                      <p:to>
                                        <p:strVal val="visible"/>
                                      </p:to>
                                    </p:set>
                                    <p:animEffect transition="in" filter="wipe(left)">
                                      <p:cBhvr>
                                        <p:cTn id="7" dur="500"/>
                                        <p:tgtEl>
                                          <p:spTgt spid="394270"/>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4262"/>
                                        </p:tgtEl>
                                        <p:attrNameLst>
                                          <p:attrName>style.visibility</p:attrName>
                                        </p:attrNameLst>
                                      </p:cBhvr>
                                      <p:to>
                                        <p:strVal val="visible"/>
                                      </p:to>
                                    </p:set>
                                    <p:animEffect transition="in" filter="wipe(left)">
                                      <p:cBhvr>
                                        <p:cTn id="17" dur="500"/>
                                        <p:tgtEl>
                                          <p:spTgt spid="394262"/>
                                        </p:tgtEl>
                                      </p:cBhvr>
                                    </p:animEffect>
                                  </p:childTnLst>
                                  <p:subTnLst>
                                    <p:audio>
                                      <p:cMediaNode>
                                        <p:cTn display="0" masterRel="sameClick">
                                          <p:stCondLst>
                                            <p:cond evt="begin" delay="0">
                                              <p:tn val="15"/>
                                            </p:cond>
                                          </p:stCondLst>
                                          <p:endCondLst>
                                            <p:cond evt="onStopAudio" delay="0">
                                              <p:tgtEl>
                                                <p:sldTgt/>
                                              </p:tgtEl>
                                            </p:cond>
                                          </p:endCondLst>
                                        </p:cTn>
                                        <p:tgtEl>
                                          <p:sndTgt r:embed="rId5" name="Pencil Check"/>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4269"/>
                                        </p:tgtEl>
                                        <p:attrNameLst>
                                          <p:attrName>style.visibility</p:attrName>
                                        </p:attrNameLst>
                                      </p:cBhvr>
                                      <p:to>
                                        <p:strVal val="visible"/>
                                      </p:to>
                                    </p:set>
                                    <p:animEffect transition="in" filter="wipe(left)">
                                      <p:cBhvr>
                                        <p:cTn id="22" dur="500"/>
                                        <p:tgtEl>
                                          <p:spTgt spid="394269"/>
                                        </p:tgtEl>
                                      </p:cBhvr>
                                    </p:animEffect>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4244"/>
                                        </p:tgtEl>
                                        <p:attrNameLst>
                                          <p:attrName>style.visibility</p:attrName>
                                        </p:attrNameLst>
                                      </p:cBhvr>
                                      <p:to>
                                        <p:strVal val="visible"/>
                                      </p:to>
                                    </p:set>
                                    <p:animEffect transition="in" filter="wipe(left)">
                                      <p:cBhvr>
                                        <p:cTn id="27" dur="500"/>
                                        <p:tgtEl>
                                          <p:spTgt spid="394244"/>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4263"/>
                                        </p:tgtEl>
                                        <p:attrNameLst>
                                          <p:attrName>style.visibility</p:attrName>
                                        </p:attrNameLst>
                                      </p:cBhvr>
                                      <p:to>
                                        <p:strVal val="visible"/>
                                      </p:to>
                                    </p:set>
                                    <p:animEffect transition="in" filter="wipe(left)">
                                      <p:cBhvr>
                                        <p:cTn id="32" dur="500"/>
                                        <p:tgtEl>
                                          <p:spTgt spid="394263"/>
                                        </p:tgtEl>
                                      </p:cBhvr>
                                    </p:animEffect>
                                  </p:childTnLst>
                                  <p:subTnLst>
                                    <p:audio>
                                      <p:cMediaNode>
                                        <p:cTn display="0" masterRel="sameClick">
                                          <p:stCondLst>
                                            <p:cond evt="begin" delay="0">
                                              <p:tn val="30"/>
                                            </p:cond>
                                          </p:stCondLst>
                                          <p:endCondLst>
                                            <p:cond evt="onStopAudio" delay="0">
                                              <p:tgtEl>
                                                <p:sldTgt/>
                                              </p:tgtEl>
                                            </p:cond>
                                          </p:endCondLst>
                                        </p:cTn>
                                        <p:tgtEl>
                                          <p:sndTgt r:embed="rId5"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62" grpId="0" animBg="1" autoUpdateAnimBg="0"/>
      <p:bldP spid="394263" grpId="0" animBg="1" autoUpdateAnimBg="0"/>
      <p:bldP spid="394269" grpId="0" animBg="1"/>
      <p:bldP spid="3942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solidFill>
                  <a:schemeClr val="accent1"/>
                </a:solidFill>
              </a:rPr>
              <a:t>Variations in Cell Interior</a:t>
            </a:r>
          </a:p>
        </p:txBody>
      </p:sp>
      <p:pic>
        <p:nvPicPr>
          <p:cNvPr id="15363" name="Picture 4" descr="27_06"/>
          <p:cNvPicPr>
            <a:picLocks noGrp="1" noChangeAspect="1" noChangeArrowheads="1"/>
          </p:cNvPicPr>
          <p:nvPr>
            <p:ph idx="1"/>
          </p:nvPr>
        </p:nvPicPr>
        <p:blipFill>
          <a:blip r:embed="rId5" cstate="print"/>
          <a:srcRect/>
          <a:stretch>
            <a:fillRect/>
          </a:stretch>
        </p:blipFill>
        <p:spPr>
          <a:xfrm>
            <a:off x="1554163" y="1600200"/>
            <a:ext cx="6035675" cy="4525963"/>
          </a:xfrm>
        </p:spPr>
      </p:pic>
      <p:sp>
        <p:nvSpPr>
          <p:cNvPr id="375815" name="Rectangle 7"/>
          <p:cNvSpPr>
            <a:spLocks noChangeArrowheads="1"/>
          </p:cNvSpPr>
          <p:nvPr/>
        </p:nvSpPr>
        <p:spPr bwMode="auto">
          <a:xfrm rot="900000">
            <a:off x="365125" y="5168900"/>
            <a:ext cx="2598738" cy="1311275"/>
          </a:xfrm>
          <a:prstGeom prst="rect">
            <a:avLst/>
          </a:prstGeom>
          <a:solidFill>
            <a:srgbClr val="006100"/>
          </a:solidFill>
          <a:ln w="9525">
            <a:noFill/>
            <a:miter lim="800000"/>
            <a:headEnd/>
            <a:tailEnd/>
          </a:ln>
          <a:effectLst>
            <a:outerShdw blurRad="63500" dist="35921" dir="2700000" algn="ctr" rotWithShape="0">
              <a:srgbClr val="000000"/>
            </a:outerShdw>
          </a:effectLst>
        </p:spPr>
        <p:txBody>
          <a:bodyPr wrap="none" anchor="ctr">
            <a:spAutoFit/>
          </a:bodyPr>
          <a:lstStyle/>
          <a:p>
            <a:pPr algn="ctr" eaLnBrk="0" hangingPunct="0">
              <a:defRPr/>
            </a:pPr>
            <a:r>
              <a:rPr lang="en-US" sz="2000" b="1">
                <a:solidFill>
                  <a:schemeClr val="bg1"/>
                </a:solidFill>
                <a:latin typeface="Arial" charset="0"/>
              </a:rPr>
              <a:t>internal membranes</a:t>
            </a:r>
            <a:br>
              <a:rPr lang="en-US" sz="2000" b="1">
                <a:solidFill>
                  <a:schemeClr val="bg1"/>
                </a:solidFill>
                <a:latin typeface="Arial" charset="0"/>
              </a:rPr>
            </a:br>
            <a:r>
              <a:rPr lang="en-US" sz="2000" b="1">
                <a:solidFill>
                  <a:schemeClr val="bg1"/>
                </a:solidFill>
                <a:latin typeface="Arial" charset="0"/>
              </a:rPr>
              <a:t>for photosynthesis</a:t>
            </a:r>
            <a:br>
              <a:rPr lang="en-US" sz="2000" b="1">
                <a:solidFill>
                  <a:schemeClr val="bg1"/>
                </a:solidFill>
                <a:latin typeface="Arial" charset="0"/>
              </a:rPr>
            </a:br>
            <a:r>
              <a:rPr lang="en-US" sz="2000" b="1">
                <a:solidFill>
                  <a:schemeClr val="bg1"/>
                </a:solidFill>
                <a:latin typeface="Arial" charset="0"/>
              </a:rPr>
              <a:t>like a chloroplast</a:t>
            </a:r>
            <a:br>
              <a:rPr lang="en-US" sz="2000" b="1">
                <a:solidFill>
                  <a:schemeClr val="bg1"/>
                </a:solidFill>
                <a:latin typeface="Arial" charset="0"/>
              </a:rPr>
            </a:br>
            <a:r>
              <a:rPr lang="en-US" sz="2000" b="1">
                <a:solidFill>
                  <a:srgbClr val="FFEA18"/>
                </a:solidFill>
                <a:latin typeface="Arial" charset="0"/>
              </a:rPr>
              <a:t>(thylakoids)</a:t>
            </a:r>
            <a:endParaRPr lang="en-US" sz="3600" b="1">
              <a:solidFill>
                <a:schemeClr val="bg1"/>
              </a:solidFill>
              <a:latin typeface="Arial" charset="0"/>
            </a:endParaRPr>
          </a:p>
        </p:txBody>
      </p:sp>
      <p:sp>
        <p:nvSpPr>
          <p:cNvPr id="375816" name="Rectangle 8"/>
          <p:cNvSpPr>
            <a:spLocks noChangeArrowheads="1"/>
          </p:cNvSpPr>
          <p:nvPr/>
        </p:nvSpPr>
        <p:spPr bwMode="auto">
          <a:xfrm rot="20700000">
            <a:off x="6196013" y="5159375"/>
            <a:ext cx="2668587" cy="1311275"/>
          </a:xfrm>
          <a:prstGeom prst="rect">
            <a:avLst/>
          </a:prstGeom>
          <a:solidFill>
            <a:srgbClr val="CC0000"/>
          </a:solidFill>
          <a:ln w="9525">
            <a:noFill/>
            <a:miter lim="800000"/>
            <a:headEnd/>
            <a:tailEnd/>
          </a:ln>
          <a:effectLst>
            <a:outerShdw blurRad="63500" dist="35921" dir="2700000" algn="ctr" rotWithShape="0">
              <a:srgbClr val="000000"/>
            </a:outerShdw>
          </a:effectLst>
        </p:spPr>
        <p:txBody>
          <a:bodyPr wrap="none" anchor="ctr">
            <a:spAutoFit/>
          </a:bodyPr>
          <a:lstStyle/>
          <a:p>
            <a:pPr algn="ctr" eaLnBrk="0" hangingPunct="0">
              <a:defRPr/>
            </a:pPr>
            <a:r>
              <a:rPr lang="en-US" sz="2000" b="1">
                <a:solidFill>
                  <a:schemeClr val="bg1"/>
                </a:solidFill>
                <a:latin typeface="Arial" charset="0"/>
              </a:rPr>
              <a:t>internal membranes</a:t>
            </a:r>
            <a:br>
              <a:rPr lang="en-US" sz="2000" b="1">
                <a:solidFill>
                  <a:schemeClr val="bg1"/>
                </a:solidFill>
                <a:latin typeface="Arial" charset="0"/>
              </a:rPr>
            </a:br>
            <a:r>
              <a:rPr lang="en-US" sz="2000" b="1">
                <a:solidFill>
                  <a:schemeClr val="bg1"/>
                </a:solidFill>
                <a:latin typeface="Arial" charset="0"/>
              </a:rPr>
              <a:t>for respiration</a:t>
            </a:r>
            <a:br>
              <a:rPr lang="en-US" sz="2000" b="1">
                <a:solidFill>
                  <a:schemeClr val="bg1"/>
                </a:solidFill>
                <a:latin typeface="Arial" charset="0"/>
              </a:rPr>
            </a:br>
            <a:r>
              <a:rPr lang="en-US" sz="2000" b="1">
                <a:solidFill>
                  <a:schemeClr val="bg1"/>
                </a:solidFill>
                <a:latin typeface="Arial" charset="0"/>
              </a:rPr>
              <a:t>like a mitochondrion</a:t>
            </a:r>
            <a:br>
              <a:rPr lang="en-US" sz="2000" b="1">
                <a:solidFill>
                  <a:schemeClr val="bg1"/>
                </a:solidFill>
                <a:latin typeface="Arial" charset="0"/>
              </a:rPr>
            </a:br>
            <a:r>
              <a:rPr lang="en-US" sz="2000" b="1">
                <a:solidFill>
                  <a:srgbClr val="FFEA18"/>
                </a:solidFill>
                <a:latin typeface="Arial" charset="0"/>
              </a:rPr>
              <a:t>(cristae)</a:t>
            </a:r>
            <a:endParaRPr lang="en-US" sz="3600" b="1">
              <a:solidFill>
                <a:schemeClr val="bg1"/>
              </a:solidFill>
              <a:latin typeface="Arial" charset="0"/>
            </a:endParaRPr>
          </a:p>
        </p:txBody>
      </p:sp>
      <p:sp>
        <p:nvSpPr>
          <p:cNvPr id="15366" name="Rectangle 5"/>
          <p:cNvSpPr>
            <a:spLocks noChangeArrowheads="1"/>
          </p:cNvSpPr>
          <p:nvPr/>
        </p:nvSpPr>
        <p:spPr bwMode="auto">
          <a:xfrm>
            <a:off x="5218113" y="1631950"/>
            <a:ext cx="2371725" cy="396875"/>
          </a:xfrm>
          <a:prstGeom prst="rect">
            <a:avLst/>
          </a:prstGeom>
          <a:noFill/>
          <a:ln w="9525">
            <a:noFill/>
            <a:miter lim="800000"/>
            <a:headEnd/>
            <a:tailEnd/>
          </a:ln>
        </p:spPr>
        <p:txBody>
          <a:bodyPr wrap="none" anchor="ctr">
            <a:spAutoFit/>
          </a:bodyPr>
          <a:lstStyle/>
          <a:p>
            <a:pPr algn="ctr" eaLnBrk="0" hangingPunct="0"/>
            <a:r>
              <a:rPr lang="en-US" sz="2000" b="1">
                <a:solidFill>
                  <a:srgbClr val="000000"/>
                </a:solidFill>
              </a:rPr>
              <a:t>aerobic bacterium</a:t>
            </a:r>
            <a:endParaRPr lang="en-US" sz="3600" b="1">
              <a:solidFill>
                <a:srgbClr val="000000"/>
              </a:solidFill>
            </a:endParaRPr>
          </a:p>
        </p:txBody>
      </p:sp>
      <p:grpSp>
        <p:nvGrpSpPr>
          <p:cNvPr id="2" name="Group 15"/>
          <p:cNvGrpSpPr>
            <a:grpSpLocks/>
          </p:cNvGrpSpPr>
          <p:nvPr/>
        </p:nvGrpSpPr>
        <p:grpSpPr bwMode="auto">
          <a:xfrm>
            <a:off x="6396038" y="354013"/>
            <a:ext cx="2647950" cy="2155825"/>
            <a:chOff x="4029" y="223"/>
            <a:chExt cx="1668" cy="1358"/>
          </a:xfrm>
        </p:grpSpPr>
        <p:pic>
          <p:nvPicPr>
            <p:cNvPr id="375817" name="Picture 9" descr="07-17-Mitochondrion-NL"/>
            <p:cNvPicPr>
              <a:picLocks noChangeAspect="1" noChangeArrowheads="1"/>
            </p:cNvPicPr>
            <p:nvPr/>
          </p:nvPicPr>
          <p:blipFill>
            <a:blip r:embed="rId6" cstate="print"/>
            <a:srcRect l="51236" t="25467" r="2696" b="6946"/>
            <a:stretch>
              <a:fillRect/>
            </a:stretch>
          </p:blipFill>
          <p:spPr bwMode="auto">
            <a:xfrm>
              <a:off x="4621" y="355"/>
              <a:ext cx="1076" cy="1226"/>
            </a:xfrm>
            <a:prstGeom prst="rect">
              <a:avLst/>
            </a:prstGeom>
            <a:noFill/>
            <a:ln w="9525">
              <a:solidFill>
                <a:srgbClr val="660000"/>
              </a:solidFill>
              <a:miter lim="800000"/>
              <a:headEnd/>
              <a:tailEnd/>
            </a:ln>
            <a:effectLst>
              <a:outerShdw blurRad="63500" dist="38099" dir="2700000" algn="ctr" rotWithShape="0">
                <a:srgbClr val="000000">
                  <a:alpha val="74998"/>
                </a:srgbClr>
              </a:outerShdw>
            </a:effectLst>
          </p:spPr>
        </p:pic>
        <p:sp>
          <p:nvSpPr>
            <p:cNvPr id="15373" name="Rectangle 10"/>
            <p:cNvSpPr>
              <a:spLocks noChangeArrowheads="1"/>
            </p:cNvSpPr>
            <p:nvPr/>
          </p:nvSpPr>
          <p:spPr bwMode="auto">
            <a:xfrm>
              <a:off x="4029" y="223"/>
              <a:ext cx="1129" cy="250"/>
            </a:xfrm>
            <a:prstGeom prst="rect">
              <a:avLst/>
            </a:prstGeom>
            <a:noFill/>
            <a:ln w="9525">
              <a:noFill/>
              <a:miter lim="800000"/>
              <a:headEnd/>
              <a:tailEnd/>
            </a:ln>
          </p:spPr>
          <p:txBody>
            <a:bodyPr wrap="none" anchor="ctr">
              <a:spAutoFit/>
            </a:bodyPr>
            <a:lstStyle/>
            <a:p>
              <a:pPr algn="r" eaLnBrk="0" hangingPunct="0"/>
              <a:r>
                <a:rPr lang="en-US" sz="2000" b="1">
                  <a:solidFill>
                    <a:srgbClr val="CC0000"/>
                  </a:solidFill>
                </a:rPr>
                <a:t>mitochondria</a:t>
              </a:r>
              <a:endParaRPr lang="en-US" sz="3600" b="1">
                <a:solidFill>
                  <a:srgbClr val="000000"/>
                </a:solidFill>
              </a:endParaRPr>
            </a:p>
          </p:txBody>
        </p:sp>
      </p:grpSp>
      <p:sp>
        <p:nvSpPr>
          <p:cNvPr id="15368" name="Rectangle 6"/>
          <p:cNvSpPr>
            <a:spLocks noChangeArrowheads="1"/>
          </p:cNvSpPr>
          <p:nvPr/>
        </p:nvSpPr>
        <p:spPr bwMode="auto">
          <a:xfrm>
            <a:off x="1458913" y="1327150"/>
            <a:ext cx="3303587" cy="701675"/>
          </a:xfrm>
          <a:prstGeom prst="rect">
            <a:avLst/>
          </a:prstGeom>
          <a:noFill/>
          <a:ln w="9525">
            <a:noFill/>
            <a:miter lim="800000"/>
            <a:headEnd/>
            <a:tailEnd/>
          </a:ln>
        </p:spPr>
        <p:txBody>
          <a:bodyPr wrap="none" anchor="ctr">
            <a:spAutoFit/>
          </a:bodyPr>
          <a:lstStyle/>
          <a:p>
            <a:pPr algn="ctr" eaLnBrk="0" hangingPunct="0"/>
            <a:r>
              <a:rPr lang="en-US" sz="2000" b="1">
                <a:solidFill>
                  <a:srgbClr val="006100"/>
                </a:solidFill>
              </a:rPr>
              <a:t>cyanobacterium</a:t>
            </a:r>
            <a:br>
              <a:rPr lang="en-US" sz="2000" b="1">
                <a:solidFill>
                  <a:srgbClr val="006100"/>
                </a:solidFill>
              </a:rPr>
            </a:br>
            <a:r>
              <a:rPr lang="en-US" sz="2000" b="1">
                <a:solidFill>
                  <a:srgbClr val="006100"/>
                </a:solidFill>
              </a:rPr>
              <a:t>(photosythetic) bacterium</a:t>
            </a:r>
            <a:endParaRPr lang="en-US" sz="3600" b="1">
              <a:solidFill>
                <a:srgbClr val="000000"/>
              </a:solidFill>
            </a:endParaRPr>
          </a:p>
        </p:txBody>
      </p:sp>
      <p:grpSp>
        <p:nvGrpSpPr>
          <p:cNvPr id="3" name="Group 16"/>
          <p:cNvGrpSpPr>
            <a:grpSpLocks/>
          </p:cNvGrpSpPr>
          <p:nvPr/>
        </p:nvGrpSpPr>
        <p:grpSpPr bwMode="auto">
          <a:xfrm>
            <a:off x="0" y="1989138"/>
            <a:ext cx="2727325" cy="1763712"/>
            <a:chOff x="0" y="1253"/>
            <a:chExt cx="1718" cy="1111"/>
          </a:xfrm>
        </p:grpSpPr>
        <p:pic>
          <p:nvPicPr>
            <p:cNvPr id="375819" name="Picture 11" descr="07-18-Chloroplast-NL"/>
            <p:cNvPicPr>
              <a:picLocks noChangeAspect="1" noChangeArrowheads="1"/>
            </p:cNvPicPr>
            <p:nvPr/>
          </p:nvPicPr>
          <p:blipFill>
            <a:blip r:embed="rId7" cstate="print"/>
            <a:srcRect l="55725" t="51064" r="9729" b="13617"/>
            <a:stretch>
              <a:fillRect/>
            </a:stretch>
          </p:blipFill>
          <p:spPr bwMode="auto">
            <a:xfrm>
              <a:off x="10" y="1456"/>
              <a:ext cx="1708" cy="908"/>
            </a:xfrm>
            <a:prstGeom prst="rect">
              <a:avLst/>
            </a:prstGeom>
            <a:noFill/>
            <a:ln w="9525">
              <a:solidFill>
                <a:srgbClr val="006100"/>
              </a:solidFill>
              <a:miter lim="800000"/>
              <a:headEnd/>
              <a:tailEnd/>
            </a:ln>
            <a:effectLst>
              <a:outerShdw blurRad="63500" dist="38099" dir="2700000" algn="ctr" rotWithShape="0">
                <a:srgbClr val="000000">
                  <a:alpha val="74998"/>
                </a:srgbClr>
              </a:outerShdw>
            </a:effectLst>
          </p:spPr>
        </p:pic>
        <p:sp>
          <p:nvSpPr>
            <p:cNvPr id="15371" name="Rectangle 12"/>
            <p:cNvSpPr>
              <a:spLocks noChangeArrowheads="1"/>
            </p:cNvSpPr>
            <p:nvPr/>
          </p:nvSpPr>
          <p:spPr bwMode="auto">
            <a:xfrm>
              <a:off x="0" y="1253"/>
              <a:ext cx="978" cy="250"/>
            </a:xfrm>
            <a:prstGeom prst="rect">
              <a:avLst/>
            </a:prstGeom>
            <a:noFill/>
            <a:ln w="9525">
              <a:noFill/>
              <a:miter lim="800000"/>
              <a:headEnd/>
              <a:tailEnd/>
            </a:ln>
          </p:spPr>
          <p:txBody>
            <a:bodyPr wrap="none" anchor="ctr">
              <a:spAutoFit/>
            </a:bodyPr>
            <a:lstStyle/>
            <a:p>
              <a:pPr eaLnBrk="0" hangingPunct="0"/>
              <a:r>
                <a:rPr lang="en-US" sz="2000" b="1">
                  <a:solidFill>
                    <a:srgbClr val="006100"/>
                  </a:solidFill>
                </a:rPr>
                <a:t>chloroplast</a:t>
              </a:r>
              <a:endParaRPr lang="en-US" sz="3600" b="1">
                <a:solidFill>
                  <a:srgbClr val="0061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5815"/>
                                        </p:tgtEl>
                                        <p:attrNameLst>
                                          <p:attrName>style.visibility</p:attrName>
                                        </p:attrNameLst>
                                      </p:cBhvr>
                                      <p:to>
                                        <p:strVal val="visible"/>
                                      </p:to>
                                    </p:set>
                                    <p:anim calcmode="lin" valueType="num">
                                      <p:cBhvr additive="base">
                                        <p:cTn id="7" dur="500" fill="hold"/>
                                        <p:tgtEl>
                                          <p:spTgt spid="375815"/>
                                        </p:tgtEl>
                                        <p:attrNameLst>
                                          <p:attrName>ppt_x</p:attrName>
                                        </p:attrNameLst>
                                      </p:cBhvr>
                                      <p:tavLst>
                                        <p:tav tm="0">
                                          <p:val>
                                            <p:strVal val="0-#ppt_w/2"/>
                                          </p:val>
                                        </p:tav>
                                        <p:tav tm="100000">
                                          <p:val>
                                            <p:strVal val="#ppt_x"/>
                                          </p:val>
                                        </p:tav>
                                      </p:tavLst>
                                    </p:anim>
                                    <p:anim calcmode="lin" valueType="num">
                                      <p:cBhvr additive="base">
                                        <p:cTn id="8" dur="500" fill="hold"/>
                                        <p:tgtEl>
                                          <p:spTgt spid="3758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4" name="Pencil Check"/>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75816"/>
                                        </p:tgtEl>
                                        <p:attrNameLst>
                                          <p:attrName>style.visibility</p:attrName>
                                        </p:attrNameLst>
                                      </p:cBhvr>
                                      <p:to>
                                        <p:strVal val="visible"/>
                                      </p:to>
                                    </p:set>
                                    <p:anim calcmode="lin" valueType="num">
                                      <p:cBhvr additive="base">
                                        <p:cTn id="18" dur="500" fill="hold"/>
                                        <p:tgtEl>
                                          <p:spTgt spid="375816"/>
                                        </p:tgtEl>
                                        <p:attrNameLst>
                                          <p:attrName>ppt_x</p:attrName>
                                        </p:attrNameLst>
                                      </p:cBhvr>
                                      <p:tavLst>
                                        <p:tav tm="0">
                                          <p:val>
                                            <p:strVal val="1+#ppt_w/2"/>
                                          </p:val>
                                        </p:tav>
                                        <p:tav tm="100000">
                                          <p:val>
                                            <p:strVal val="#ppt_x"/>
                                          </p:val>
                                        </p:tav>
                                      </p:tavLst>
                                    </p:anim>
                                    <p:anim calcmode="lin" valueType="num">
                                      <p:cBhvr additive="base">
                                        <p:cTn id="19" dur="500" fill="hold"/>
                                        <p:tgtEl>
                                          <p:spTgt spid="3758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right)">
                                      <p:cBhvr>
                                        <p:cTn id="24"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5" grpId="0" animBg="1" autoUpdateAnimBg="0"/>
      <p:bldP spid="375816"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solidFill>
                  <a:schemeClr val="accent1"/>
                </a:solidFill>
              </a:rPr>
              <a:t>Prokaryote Cell Wall Structure</a:t>
            </a:r>
          </a:p>
        </p:txBody>
      </p:sp>
      <p:grpSp>
        <p:nvGrpSpPr>
          <p:cNvPr id="2" name="Group 53"/>
          <p:cNvGrpSpPr>
            <a:grpSpLocks/>
          </p:cNvGrpSpPr>
          <p:nvPr/>
        </p:nvGrpSpPr>
        <p:grpSpPr bwMode="auto">
          <a:xfrm>
            <a:off x="573088" y="1387475"/>
            <a:ext cx="8410575" cy="2133600"/>
            <a:chOff x="221" y="2888"/>
            <a:chExt cx="5298" cy="1344"/>
          </a:xfrm>
        </p:grpSpPr>
        <p:pic>
          <p:nvPicPr>
            <p:cNvPr id="16411" name="Picture 5"/>
            <p:cNvPicPr>
              <a:picLocks noChangeAspect="1" noChangeArrowheads="1"/>
            </p:cNvPicPr>
            <p:nvPr/>
          </p:nvPicPr>
          <p:blipFill>
            <a:blip r:embed="rId5" cstate="print"/>
            <a:srcRect t="34500" b="40500"/>
            <a:stretch>
              <a:fillRect/>
            </a:stretch>
          </p:blipFill>
          <p:spPr bwMode="auto">
            <a:xfrm>
              <a:off x="221" y="3087"/>
              <a:ext cx="5298" cy="993"/>
            </a:xfrm>
            <a:prstGeom prst="rect">
              <a:avLst/>
            </a:prstGeom>
            <a:noFill/>
            <a:ln w="9525">
              <a:noFill/>
              <a:miter lim="800000"/>
              <a:headEnd/>
              <a:tailEnd/>
            </a:ln>
          </p:spPr>
        </p:pic>
        <p:sp>
          <p:nvSpPr>
            <p:cNvPr id="16412" name="Rectangle 6"/>
            <p:cNvSpPr>
              <a:spLocks noChangeArrowheads="1"/>
            </p:cNvSpPr>
            <p:nvPr/>
          </p:nvSpPr>
          <p:spPr bwMode="auto">
            <a:xfrm>
              <a:off x="2985" y="3096"/>
              <a:ext cx="700" cy="244"/>
            </a:xfrm>
            <a:prstGeom prst="rect">
              <a:avLst/>
            </a:prstGeom>
            <a:noFill/>
            <a:ln w="9525">
              <a:noFill/>
              <a:miter lim="800000"/>
              <a:headEnd/>
              <a:tailEnd/>
            </a:ln>
          </p:spPr>
          <p:txBody>
            <a:bodyPr wrap="none" lIns="0" tIns="0" rIns="0" bIns="0">
              <a:spAutoFit/>
            </a:bodyPr>
            <a:lstStyle/>
            <a:p>
              <a:pPr algn="r" eaLnBrk="0" hangingPunct="0">
                <a:lnSpc>
                  <a:spcPct val="85000"/>
                </a:lnSpc>
              </a:pPr>
              <a:r>
                <a:rPr lang="en-US" sz="1500" b="1">
                  <a:solidFill>
                    <a:srgbClr val="000000"/>
                  </a:solidFill>
                </a:rPr>
                <a:t>peptide side</a:t>
              </a:r>
            </a:p>
            <a:p>
              <a:pPr algn="r" eaLnBrk="0" hangingPunct="0">
                <a:lnSpc>
                  <a:spcPct val="85000"/>
                </a:lnSpc>
              </a:pPr>
              <a:r>
                <a:rPr lang="en-US" sz="1500" b="1">
                  <a:solidFill>
                    <a:srgbClr val="000000"/>
                  </a:solidFill>
                </a:rPr>
                <a:t>chains</a:t>
              </a:r>
            </a:p>
          </p:txBody>
        </p:sp>
        <p:sp>
          <p:nvSpPr>
            <p:cNvPr id="16413" name="Rectangle 7"/>
            <p:cNvSpPr>
              <a:spLocks noChangeArrowheads="1"/>
            </p:cNvSpPr>
            <p:nvPr/>
          </p:nvSpPr>
          <p:spPr bwMode="auto">
            <a:xfrm>
              <a:off x="2872" y="3441"/>
              <a:ext cx="813" cy="244"/>
            </a:xfrm>
            <a:prstGeom prst="rect">
              <a:avLst/>
            </a:prstGeom>
            <a:noFill/>
            <a:ln w="9525">
              <a:noFill/>
              <a:miter lim="800000"/>
              <a:headEnd/>
              <a:tailEnd/>
            </a:ln>
          </p:spPr>
          <p:txBody>
            <a:bodyPr wrap="none" lIns="0" tIns="0" rIns="0" bIns="0">
              <a:spAutoFit/>
            </a:bodyPr>
            <a:lstStyle/>
            <a:p>
              <a:pPr algn="r" eaLnBrk="0" hangingPunct="0">
                <a:lnSpc>
                  <a:spcPct val="85000"/>
                </a:lnSpc>
              </a:pPr>
              <a:r>
                <a:rPr lang="en-US" sz="1500" b="1">
                  <a:solidFill>
                    <a:srgbClr val="000000"/>
                  </a:solidFill>
                </a:rPr>
                <a:t>cell wall</a:t>
              </a:r>
            </a:p>
            <a:p>
              <a:pPr algn="r" eaLnBrk="0" hangingPunct="0">
                <a:lnSpc>
                  <a:spcPct val="85000"/>
                </a:lnSpc>
              </a:pPr>
              <a:r>
                <a:rPr lang="en-US" sz="1500" b="1">
                  <a:solidFill>
                    <a:srgbClr val="000000"/>
                  </a:solidFill>
                </a:rPr>
                <a:t>peptidoglycan</a:t>
              </a:r>
            </a:p>
          </p:txBody>
        </p:sp>
        <p:sp>
          <p:nvSpPr>
            <p:cNvPr id="16414" name="Rectangle 8"/>
            <p:cNvSpPr>
              <a:spLocks noChangeArrowheads="1"/>
            </p:cNvSpPr>
            <p:nvPr/>
          </p:nvSpPr>
          <p:spPr bwMode="auto">
            <a:xfrm>
              <a:off x="2631" y="3887"/>
              <a:ext cx="1054" cy="122"/>
            </a:xfrm>
            <a:prstGeom prst="rect">
              <a:avLst/>
            </a:prstGeom>
            <a:noFill/>
            <a:ln w="9525">
              <a:noFill/>
              <a:miter lim="800000"/>
              <a:headEnd/>
              <a:tailEnd/>
            </a:ln>
          </p:spPr>
          <p:txBody>
            <a:bodyPr wrap="none" lIns="0" tIns="0" rIns="0" bIns="0">
              <a:spAutoFit/>
            </a:bodyPr>
            <a:lstStyle/>
            <a:p>
              <a:pPr eaLnBrk="0" hangingPunct="0">
                <a:lnSpc>
                  <a:spcPct val="85000"/>
                </a:lnSpc>
              </a:pPr>
              <a:r>
                <a:rPr lang="en-US" sz="1500" b="1">
                  <a:solidFill>
                    <a:srgbClr val="000000"/>
                  </a:solidFill>
                </a:rPr>
                <a:t>plasma membrane</a:t>
              </a:r>
              <a:endParaRPr lang="en-US" sz="1400"/>
            </a:p>
          </p:txBody>
        </p:sp>
        <p:sp>
          <p:nvSpPr>
            <p:cNvPr id="16415" name="Rectangle 9"/>
            <p:cNvSpPr>
              <a:spLocks noChangeArrowheads="1"/>
            </p:cNvSpPr>
            <p:nvPr/>
          </p:nvSpPr>
          <p:spPr bwMode="auto">
            <a:xfrm>
              <a:off x="4420" y="4107"/>
              <a:ext cx="407" cy="122"/>
            </a:xfrm>
            <a:prstGeom prst="rect">
              <a:avLst/>
            </a:prstGeom>
            <a:noFill/>
            <a:ln w="9525">
              <a:noFill/>
              <a:miter lim="800000"/>
              <a:headEnd/>
              <a:tailEnd/>
            </a:ln>
          </p:spPr>
          <p:txBody>
            <a:bodyPr wrap="none" lIns="0" tIns="0" rIns="0" bIns="0">
              <a:spAutoFit/>
            </a:bodyPr>
            <a:lstStyle/>
            <a:p>
              <a:pPr eaLnBrk="0" hangingPunct="0">
                <a:lnSpc>
                  <a:spcPct val="85000"/>
                </a:lnSpc>
              </a:pPr>
              <a:r>
                <a:rPr lang="en-US" sz="1500" b="1">
                  <a:solidFill>
                    <a:srgbClr val="000000"/>
                  </a:solidFill>
                </a:rPr>
                <a:t>protein</a:t>
              </a:r>
              <a:endParaRPr lang="en-US" sz="1400"/>
            </a:p>
          </p:txBody>
        </p:sp>
        <p:sp>
          <p:nvSpPr>
            <p:cNvPr id="16416" name="Rectangle 10"/>
            <p:cNvSpPr>
              <a:spLocks noChangeArrowheads="1"/>
            </p:cNvSpPr>
            <p:nvPr/>
          </p:nvSpPr>
          <p:spPr bwMode="auto">
            <a:xfrm>
              <a:off x="1120" y="2888"/>
              <a:ext cx="1474" cy="139"/>
            </a:xfrm>
            <a:prstGeom prst="rect">
              <a:avLst/>
            </a:prstGeom>
            <a:solidFill>
              <a:schemeClr val="bg1"/>
            </a:solidFill>
            <a:ln w="9525">
              <a:noFill/>
              <a:miter lim="800000"/>
              <a:headEnd/>
              <a:tailEnd/>
            </a:ln>
          </p:spPr>
          <p:txBody>
            <a:bodyPr wrap="none" lIns="0" tIns="0" rIns="0" bIns="0">
              <a:spAutoFit/>
            </a:bodyPr>
            <a:lstStyle/>
            <a:p>
              <a:pPr eaLnBrk="0" hangingPunct="0">
                <a:lnSpc>
                  <a:spcPct val="85000"/>
                </a:lnSpc>
              </a:pPr>
              <a:r>
                <a:rPr lang="en-US" sz="1700" b="1">
                  <a:solidFill>
                    <a:schemeClr val="tx2"/>
                  </a:solidFill>
                </a:rPr>
                <a:t>Gram-positive bacteria</a:t>
              </a:r>
              <a:endParaRPr lang="en-US" sz="1400">
                <a:solidFill>
                  <a:schemeClr val="tx2"/>
                </a:solidFill>
              </a:endParaRPr>
            </a:p>
          </p:txBody>
        </p:sp>
        <p:sp>
          <p:nvSpPr>
            <p:cNvPr id="16417" name="Freeform 11"/>
            <p:cNvSpPr>
              <a:spLocks/>
            </p:cNvSpPr>
            <p:nvPr/>
          </p:nvSpPr>
          <p:spPr bwMode="auto">
            <a:xfrm>
              <a:off x="3709" y="3226"/>
              <a:ext cx="334" cy="146"/>
            </a:xfrm>
            <a:custGeom>
              <a:avLst/>
              <a:gdLst>
                <a:gd name="T0" fmla="*/ 306 w 344"/>
                <a:gd name="T1" fmla="*/ 8 h 328"/>
                <a:gd name="T2" fmla="*/ 0 w 344"/>
                <a:gd name="T3" fmla="*/ 0 h 328"/>
                <a:gd name="T4" fmla="*/ 306 w 344"/>
                <a:gd name="T5" fmla="*/ 13 h 328"/>
                <a:gd name="T6" fmla="*/ 0 60000 65536"/>
                <a:gd name="T7" fmla="*/ 0 60000 65536"/>
                <a:gd name="T8" fmla="*/ 0 60000 65536"/>
                <a:gd name="T9" fmla="*/ 0 w 344"/>
                <a:gd name="T10" fmla="*/ 0 h 328"/>
                <a:gd name="T11" fmla="*/ 344 w 344"/>
                <a:gd name="T12" fmla="*/ 328 h 328"/>
              </a:gdLst>
              <a:ahLst/>
              <a:cxnLst>
                <a:cxn ang="T6">
                  <a:pos x="T0" y="T1"/>
                </a:cxn>
                <a:cxn ang="T7">
                  <a:pos x="T2" y="T3"/>
                </a:cxn>
                <a:cxn ang="T8">
                  <a:pos x="T4" y="T5"/>
                </a:cxn>
              </a:cxnLst>
              <a:rect l="T9" t="T10" r="T11" b="T12"/>
              <a:pathLst>
                <a:path w="344" h="328">
                  <a:moveTo>
                    <a:pt x="344" y="197"/>
                  </a:moveTo>
                  <a:lnTo>
                    <a:pt x="0" y="0"/>
                  </a:lnTo>
                  <a:lnTo>
                    <a:pt x="344" y="328"/>
                  </a:lnTo>
                </a:path>
              </a:pathLst>
            </a:custGeom>
            <a:noFill/>
            <a:ln w="12700">
              <a:solidFill>
                <a:srgbClr val="000000"/>
              </a:solidFill>
              <a:round/>
              <a:headEnd/>
              <a:tailEnd/>
            </a:ln>
          </p:spPr>
          <p:txBody>
            <a:bodyPr/>
            <a:lstStyle/>
            <a:p>
              <a:endParaRPr lang="en-US"/>
            </a:p>
          </p:txBody>
        </p:sp>
        <p:sp>
          <p:nvSpPr>
            <p:cNvPr id="16418" name="Line 12"/>
            <p:cNvSpPr>
              <a:spLocks noChangeShapeType="1"/>
            </p:cNvSpPr>
            <p:nvPr/>
          </p:nvSpPr>
          <p:spPr bwMode="auto">
            <a:xfrm>
              <a:off x="3682" y="3520"/>
              <a:ext cx="82" cy="1"/>
            </a:xfrm>
            <a:prstGeom prst="line">
              <a:avLst/>
            </a:prstGeom>
            <a:noFill/>
            <a:ln w="12700">
              <a:solidFill>
                <a:srgbClr val="000000"/>
              </a:solidFill>
              <a:round/>
              <a:headEnd/>
              <a:tailEnd/>
            </a:ln>
          </p:spPr>
          <p:txBody>
            <a:bodyPr/>
            <a:lstStyle/>
            <a:p>
              <a:endParaRPr lang="en-US"/>
            </a:p>
          </p:txBody>
        </p:sp>
        <p:sp>
          <p:nvSpPr>
            <p:cNvPr id="16419" name="Line 13"/>
            <p:cNvSpPr>
              <a:spLocks noChangeShapeType="1"/>
            </p:cNvSpPr>
            <p:nvPr/>
          </p:nvSpPr>
          <p:spPr bwMode="auto">
            <a:xfrm flipV="1">
              <a:off x="3690" y="3808"/>
              <a:ext cx="74" cy="139"/>
            </a:xfrm>
            <a:prstGeom prst="line">
              <a:avLst/>
            </a:prstGeom>
            <a:noFill/>
            <a:ln w="12700">
              <a:solidFill>
                <a:srgbClr val="000000"/>
              </a:solidFill>
              <a:round/>
              <a:headEnd/>
              <a:tailEnd/>
            </a:ln>
          </p:spPr>
          <p:txBody>
            <a:bodyPr/>
            <a:lstStyle/>
            <a:p>
              <a:endParaRPr lang="en-US"/>
            </a:p>
          </p:txBody>
        </p:sp>
        <p:sp>
          <p:nvSpPr>
            <p:cNvPr id="16420" name="Line 14"/>
            <p:cNvSpPr>
              <a:spLocks noChangeShapeType="1"/>
            </p:cNvSpPr>
            <p:nvPr/>
          </p:nvSpPr>
          <p:spPr bwMode="auto">
            <a:xfrm>
              <a:off x="4404" y="3935"/>
              <a:ext cx="91" cy="190"/>
            </a:xfrm>
            <a:prstGeom prst="line">
              <a:avLst/>
            </a:prstGeom>
            <a:noFill/>
            <a:ln w="12700">
              <a:solidFill>
                <a:srgbClr val="000000"/>
              </a:solidFill>
              <a:round/>
              <a:headEnd/>
              <a:tailEnd/>
            </a:ln>
          </p:spPr>
          <p:txBody>
            <a:bodyPr/>
            <a:lstStyle/>
            <a:p>
              <a:endParaRPr lang="en-US"/>
            </a:p>
          </p:txBody>
        </p:sp>
        <p:sp>
          <p:nvSpPr>
            <p:cNvPr id="16421" name="Freeform 15"/>
            <p:cNvSpPr>
              <a:spLocks/>
            </p:cNvSpPr>
            <p:nvPr/>
          </p:nvSpPr>
          <p:spPr bwMode="auto">
            <a:xfrm>
              <a:off x="811" y="3413"/>
              <a:ext cx="139" cy="148"/>
            </a:xfrm>
            <a:custGeom>
              <a:avLst/>
              <a:gdLst>
                <a:gd name="T0" fmla="*/ 82 w 139"/>
                <a:gd name="T1" fmla="*/ 148 h 148"/>
                <a:gd name="T2" fmla="*/ 0 w 139"/>
                <a:gd name="T3" fmla="*/ 57 h 148"/>
                <a:gd name="T4" fmla="*/ 57 w 139"/>
                <a:gd name="T5" fmla="*/ 0 h 148"/>
                <a:gd name="T6" fmla="*/ 139 w 139"/>
                <a:gd name="T7" fmla="*/ 90 h 148"/>
                <a:gd name="T8" fmla="*/ 82 w 139"/>
                <a:gd name="T9" fmla="*/ 148 h 148"/>
                <a:gd name="T10" fmla="*/ 0 60000 65536"/>
                <a:gd name="T11" fmla="*/ 0 60000 65536"/>
                <a:gd name="T12" fmla="*/ 0 60000 65536"/>
                <a:gd name="T13" fmla="*/ 0 60000 65536"/>
                <a:gd name="T14" fmla="*/ 0 60000 65536"/>
                <a:gd name="T15" fmla="*/ 0 w 139"/>
                <a:gd name="T16" fmla="*/ 0 h 148"/>
                <a:gd name="T17" fmla="*/ 139 w 139"/>
                <a:gd name="T18" fmla="*/ 148 h 148"/>
              </a:gdLst>
              <a:ahLst/>
              <a:cxnLst>
                <a:cxn ang="T10">
                  <a:pos x="T0" y="T1"/>
                </a:cxn>
                <a:cxn ang="T11">
                  <a:pos x="T2" y="T3"/>
                </a:cxn>
                <a:cxn ang="T12">
                  <a:pos x="T4" y="T5"/>
                </a:cxn>
                <a:cxn ang="T13">
                  <a:pos x="T6" y="T7"/>
                </a:cxn>
                <a:cxn ang="T14">
                  <a:pos x="T8" y="T9"/>
                </a:cxn>
              </a:cxnLst>
              <a:rect l="T15" t="T16" r="T17" b="T18"/>
              <a:pathLst>
                <a:path w="139" h="148">
                  <a:moveTo>
                    <a:pt x="82" y="148"/>
                  </a:moveTo>
                  <a:lnTo>
                    <a:pt x="0" y="57"/>
                  </a:lnTo>
                  <a:lnTo>
                    <a:pt x="57" y="0"/>
                  </a:lnTo>
                  <a:lnTo>
                    <a:pt x="139" y="90"/>
                  </a:lnTo>
                  <a:lnTo>
                    <a:pt x="82" y="148"/>
                  </a:lnTo>
                  <a:close/>
                </a:path>
              </a:pathLst>
            </a:custGeom>
            <a:noFill/>
            <a:ln w="12700">
              <a:solidFill>
                <a:srgbClr val="000000"/>
              </a:solidFill>
              <a:round/>
              <a:headEnd/>
              <a:tailEnd/>
            </a:ln>
          </p:spPr>
          <p:txBody>
            <a:bodyPr/>
            <a:lstStyle/>
            <a:p>
              <a:endParaRPr lang="en-US"/>
            </a:p>
          </p:txBody>
        </p:sp>
        <p:sp>
          <p:nvSpPr>
            <p:cNvPr id="16422" name="Line 16"/>
            <p:cNvSpPr>
              <a:spLocks noChangeShapeType="1"/>
            </p:cNvSpPr>
            <p:nvPr/>
          </p:nvSpPr>
          <p:spPr bwMode="auto">
            <a:xfrm>
              <a:off x="3764" y="3403"/>
              <a:ext cx="0" cy="227"/>
            </a:xfrm>
            <a:prstGeom prst="line">
              <a:avLst/>
            </a:prstGeom>
            <a:noFill/>
            <a:ln w="12700">
              <a:solidFill>
                <a:schemeClr val="tx1"/>
              </a:solidFill>
              <a:round/>
              <a:headEnd/>
              <a:tailEnd/>
            </a:ln>
          </p:spPr>
          <p:txBody>
            <a:bodyPr wrap="none" anchor="ctr"/>
            <a:lstStyle/>
            <a:p>
              <a:endParaRPr lang="en-US"/>
            </a:p>
          </p:txBody>
        </p:sp>
        <p:sp>
          <p:nvSpPr>
            <p:cNvPr id="16423" name="Line 17"/>
            <p:cNvSpPr>
              <a:spLocks noChangeShapeType="1"/>
            </p:cNvSpPr>
            <p:nvPr/>
          </p:nvSpPr>
          <p:spPr bwMode="auto">
            <a:xfrm>
              <a:off x="3764" y="3405"/>
              <a:ext cx="91" cy="0"/>
            </a:xfrm>
            <a:prstGeom prst="line">
              <a:avLst/>
            </a:prstGeom>
            <a:noFill/>
            <a:ln w="12700">
              <a:solidFill>
                <a:schemeClr val="tx1"/>
              </a:solidFill>
              <a:round/>
              <a:headEnd/>
              <a:tailEnd/>
            </a:ln>
          </p:spPr>
          <p:txBody>
            <a:bodyPr wrap="none" anchor="ctr"/>
            <a:lstStyle/>
            <a:p>
              <a:endParaRPr lang="en-US"/>
            </a:p>
          </p:txBody>
        </p:sp>
        <p:sp>
          <p:nvSpPr>
            <p:cNvPr id="16424" name="Line 18"/>
            <p:cNvSpPr>
              <a:spLocks noChangeShapeType="1"/>
            </p:cNvSpPr>
            <p:nvPr/>
          </p:nvSpPr>
          <p:spPr bwMode="auto">
            <a:xfrm>
              <a:off x="3764" y="3630"/>
              <a:ext cx="91" cy="0"/>
            </a:xfrm>
            <a:prstGeom prst="line">
              <a:avLst/>
            </a:prstGeom>
            <a:noFill/>
            <a:ln w="12700">
              <a:solidFill>
                <a:schemeClr val="tx1"/>
              </a:solidFill>
              <a:round/>
              <a:headEnd/>
              <a:tailEnd/>
            </a:ln>
          </p:spPr>
          <p:txBody>
            <a:bodyPr wrap="none" anchor="ctr"/>
            <a:lstStyle/>
            <a:p>
              <a:endParaRPr lang="en-US"/>
            </a:p>
          </p:txBody>
        </p:sp>
        <p:sp>
          <p:nvSpPr>
            <p:cNvPr id="16425" name="Line 19"/>
            <p:cNvSpPr>
              <a:spLocks noChangeShapeType="1"/>
            </p:cNvSpPr>
            <p:nvPr/>
          </p:nvSpPr>
          <p:spPr bwMode="auto">
            <a:xfrm>
              <a:off x="3767" y="3656"/>
              <a:ext cx="0" cy="286"/>
            </a:xfrm>
            <a:prstGeom prst="line">
              <a:avLst/>
            </a:prstGeom>
            <a:noFill/>
            <a:ln w="12700">
              <a:solidFill>
                <a:schemeClr val="tx1"/>
              </a:solidFill>
              <a:round/>
              <a:headEnd/>
              <a:tailEnd/>
            </a:ln>
          </p:spPr>
          <p:txBody>
            <a:bodyPr wrap="none" anchor="ctr"/>
            <a:lstStyle/>
            <a:p>
              <a:endParaRPr lang="en-US"/>
            </a:p>
          </p:txBody>
        </p:sp>
        <p:sp>
          <p:nvSpPr>
            <p:cNvPr id="16426" name="Line 20"/>
            <p:cNvSpPr>
              <a:spLocks noChangeShapeType="1"/>
            </p:cNvSpPr>
            <p:nvPr/>
          </p:nvSpPr>
          <p:spPr bwMode="auto">
            <a:xfrm>
              <a:off x="3767" y="3658"/>
              <a:ext cx="91" cy="0"/>
            </a:xfrm>
            <a:prstGeom prst="line">
              <a:avLst/>
            </a:prstGeom>
            <a:noFill/>
            <a:ln w="12700">
              <a:solidFill>
                <a:schemeClr val="tx1"/>
              </a:solidFill>
              <a:round/>
              <a:headEnd/>
              <a:tailEnd/>
            </a:ln>
          </p:spPr>
          <p:txBody>
            <a:bodyPr wrap="none" anchor="ctr"/>
            <a:lstStyle/>
            <a:p>
              <a:endParaRPr lang="en-US"/>
            </a:p>
          </p:txBody>
        </p:sp>
        <p:sp>
          <p:nvSpPr>
            <p:cNvPr id="16427" name="Line 21"/>
            <p:cNvSpPr>
              <a:spLocks noChangeShapeType="1"/>
            </p:cNvSpPr>
            <p:nvPr/>
          </p:nvSpPr>
          <p:spPr bwMode="auto">
            <a:xfrm>
              <a:off x="3767" y="3941"/>
              <a:ext cx="91" cy="0"/>
            </a:xfrm>
            <a:prstGeom prst="line">
              <a:avLst/>
            </a:prstGeom>
            <a:noFill/>
            <a:ln w="12700">
              <a:solidFill>
                <a:schemeClr val="tx1"/>
              </a:solidFill>
              <a:round/>
              <a:headEnd/>
              <a:tailEnd/>
            </a:ln>
          </p:spPr>
          <p:txBody>
            <a:bodyPr wrap="none" anchor="ctr"/>
            <a:lstStyle/>
            <a:p>
              <a:endParaRPr lang="en-US"/>
            </a:p>
          </p:txBody>
        </p:sp>
        <p:pic>
          <p:nvPicPr>
            <p:cNvPr id="16428" name="Picture 22" descr="27_04a"/>
            <p:cNvPicPr>
              <a:picLocks noChangeAspect="1" noChangeArrowheads="1"/>
            </p:cNvPicPr>
            <p:nvPr/>
          </p:nvPicPr>
          <p:blipFill>
            <a:blip r:embed="rId6" cstate="print"/>
            <a:srcRect l="27000" t="7500" r="27000" b="7500"/>
            <a:stretch>
              <a:fillRect/>
            </a:stretch>
          </p:blipFill>
          <p:spPr bwMode="auto">
            <a:xfrm rot="-5400000">
              <a:off x="1463" y="3556"/>
              <a:ext cx="567" cy="785"/>
            </a:xfrm>
            <a:prstGeom prst="rect">
              <a:avLst/>
            </a:prstGeom>
            <a:noFill/>
            <a:ln w="9525">
              <a:noFill/>
              <a:miter lim="800000"/>
              <a:headEnd/>
              <a:tailEnd/>
            </a:ln>
          </p:spPr>
        </p:pic>
      </p:grpSp>
      <p:grpSp>
        <p:nvGrpSpPr>
          <p:cNvPr id="3" name="Group 57"/>
          <p:cNvGrpSpPr>
            <a:grpSpLocks/>
          </p:cNvGrpSpPr>
          <p:nvPr/>
        </p:nvGrpSpPr>
        <p:grpSpPr bwMode="auto">
          <a:xfrm>
            <a:off x="612775" y="4446588"/>
            <a:ext cx="8410575" cy="2265362"/>
            <a:chOff x="246" y="2801"/>
            <a:chExt cx="5298" cy="1427"/>
          </a:xfrm>
        </p:grpSpPr>
        <p:pic>
          <p:nvPicPr>
            <p:cNvPr id="16392" name="Picture 24"/>
            <p:cNvPicPr>
              <a:picLocks noChangeAspect="1" noChangeArrowheads="1"/>
            </p:cNvPicPr>
            <p:nvPr/>
          </p:nvPicPr>
          <p:blipFill>
            <a:blip r:embed="rId7" cstate="print"/>
            <a:srcRect t="40500" b="30000"/>
            <a:stretch>
              <a:fillRect/>
            </a:stretch>
          </p:blipFill>
          <p:spPr bwMode="auto">
            <a:xfrm>
              <a:off x="246" y="3057"/>
              <a:ext cx="5298" cy="1171"/>
            </a:xfrm>
            <a:prstGeom prst="rect">
              <a:avLst/>
            </a:prstGeom>
            <a:noFill/>
            <a:ln w="9525">
              <a:noFill/>
              <a:miter lim="800000"/>
              <a:headEnd/>
              <a:tailEnd/>
            </a:ln>
          </p:spPr>
        </p:pic>
        <p:sp>
          <p:nvSpPr>
            <p:cNvPr id="16393" name="Rectangle 39"/>
            <p:cNvSpPr>
              <a:spLocks noChangeArrowheads="1"/>
            </p:cNvSpPr>
            <p:nvPr/>
          </p:nvSpPr>
          <p:spPr bwMode="auto">
            <a:xfrm>
              <a:off x="1120" y="2806"/>
              <a:ext cx="1512" cy="139"/>
            </a:xfrm>
            <a:prstGeom prst="rect">
              <a:avLst/>
            </a:prstGeom>
            <a:solidFill>
              <a:schemeClr val="bg1"/>
            </a:solidFill>
            <a:ln w="9525">
              <a:noFill/>
              <a:miter lim="800000"/>
              <a:headEnd/>
              <a:tailEnd/>
            </a:ln>
          </p:spPr>
          <p:txBody>
            <a:bodyPr wrap="none" lIns="0" tIns="0" rIns="0" bIns="0">
              <a:spAutoFit/>
            </a:bodyPr>
            <a:lstStyle/>
            <a:p>
              <a:pPr eaLnBrk="0" hangingPunct="0">
                <a:lnSpc>
                  <a:spcPct val="85000"/>
                </a:lnSpc>
              </a:pPr>
              <a:r>
                <a:rPr lang="en-US" sz="1700" b="1">
                  <a:solidFill>
                    <a:srgbClr val="CC0000"/>
                  </a:solidFill>
                </a:rPr>
                <a:t>Gram-negative bacteria</a:t>
              </a:r>
              <a:endParaRPr lang="en-US" sz="1400">
                <a:solidFill>
                  <a:schemeClr val="tx2"/>
                </a:solidFill>
              </a:endParaRPr>
            </a:p>
          </p:txBody>
        </p:sp>
        <p:pic>
          <p:nvPicPr>
            <p:cNvPr id="16394" name="Picture 40" descr="27_04c"/>
            <p:cNvPicPr>
              <a:picLocks noChangeAspect="1" noChangeArrowheads="1"/>
            </p:cNvPicPr>
            <p:nvPr/>
          </p:nvPicPr>
          <p:blipFill>
            <a:blip r:embed="rId8" cstate="print"/>
            <a:srcRect l="27000" t="7500" r="27000" b="7500"/>
            <a:stretch>
              <a:fillRect/>
            </a:stretch>
          </p:blipFill>
          <p:spPr bwMode="auto">
            <a:xfrm rot="-5400000">
              <a:off x="1458" y="3437"/>
              <a:ext cx="564" cy="782"/>
            </a:xfrm>
            <a:prstGeom prst="rect">
              <a:avLst/>
            </a:prstGeom>
            <a:noFill/>
            <a:ln w="9525">
              <a:noFill/>
              <a:miter lim="800000"/>
              <a:headEnd/>
              <a:tailEnd/>
            </a:ln>
          </p:spPr>
        </p:pic>
        <p:pic>
          <p:nvPicPr>
            <p:cNvPr id="16395" name="Picture 36"/>
            <p:cNvPicPr>
              <a:picLocks noChangeAspect="1" noChangeArrowheads="1"/>
            </p:cNvPicPr>
            <p:nvPr/>
          </p:nvPicPr>
          <p:blipFill>
            <a:blip r:embed="rId9" cstate="print"/>
            <a:srcRect/>
            <a:stretch>
              <a:fillRect/>
            </a:stretch>
          </p:blipFill>
          <p:spPr bwMode="auto">
            <a:xfrm>
              <a:off x="2302" y="3174"/>
              <a:ext cx="1568" cy="1016"/>
            </a:xfrm>
            <a:prstGeom prst="rect">
              <a:avLst/>
            </a:prstGeom>
            <a:noFill/>
            <a:ln w="9525">
              <a:noFill/>
              <a:miter lim="800000"/>
              <a:headEnd/>
              <a:tailEnd/>
            </a:ln>
          </p:spPr>
        </p:pic>
        <p:sp>
          <p:nvSpPr>
            <p:cNvPr id="16396" name="Rectangle 25"/>
            <p:cNvSpPr>
              <a:spLocks noChangeArrowheads="1"/>
            </p:cNvSpPr>
            <p:nvPr/>
          </p:nvSpPr>
          <p:spPr bwMode="auto">
            <a:xfrm>
              <a:off x="2924" y="3722"/>
              <a:ext cx="759" cy="134"/>
            </a:xfrm>
            <a:prstGeom prst="rect">
              <a:avLst/>
            </a:prstGeom>
            <a:noFill/>
            <a:ln w="9525">
              <a:noFill/>
              <a:miter lim="800000"/>
              <a:headEnd/>
              <a:tailEnd/>
            </a:ln>
          </p:spPr>
          <p:txBody>
            <a:bodyPr wrap="none" lIns="0" tIns="0" rIns="0" bIns="0">
              <a:spAutoFit/>
            </a:bodyPr>
            <a:lstStyle/>
            <a:p>
              <a:pPr eaLnBrk="0" hangingPunct="0"/>
              <a:r>
                <a:rPr lang="en-US" sz="1400" b="1">
                  <a:solidFill>
                    <a:srgbClr val="000000"/>
                  </a:solidFill>
                </a:rPr>
                <a:t>peptidoglycan</a:t>
              </a:r>
              <a:endParaRPr lang="en-US" sz="1400" b="1"/>
            </a:p>
          </p:txBody>
        </p:sp>
        <p:sp>
          <p:nvSpPr>
            <p:cNvPr id="16397" name="Rectangle 27"/>
            <p:cNvSpPr>
              <a:spLocks noChangeArrowheads="1"/>
            </p:cNvSpPr>
            <p:nvPr/>
          </p:nvSpPr>
          <p:spPr bwMode="auto">
            <a:xfrm>
              <a:off x="3208" y="3931"/>
              <a:ext cx="567" cy="241"/>
            </a:xfrm>
            <a:prstGeom prst="rect">
              <a:avLst/>
            </a:prstGeom>
            <a:noFill/>
            <a:ln w="9525">
              <a:noFill/>
              <a:miter lim="800000"/>
              <a:headEnd/>
              <a:tailEnd/>
            </a:ln>
          </p:spPr>
          <p:txBody>
            <a:bodyPr wrap="none" lIns="0" tIns="0" rIns="0" bIns="0">
              <a:spAutoFit/>
            </a:bodyPr>
            <a:lstStyle/>
            <a:p>
              <a:pPr algn="r" eaLnBrk="0" hangingPunct="0"/>
              <a:r>
                <a:rPr lang="en-US" sz="1400" b="1">
                  <a:solidFill>
                    <a:srgbClr val="000000"/>
                  </a:solidFill>
                </a:rPr>
                <a:t>plasma</a:t>
              </a:r>
            </a:p>
            <a:p>
              <a:pPr algn="r" eaLnBrk="0" hangingPunct="0">
                <a:lnSpc>
                  <a:spcPct val="80000"/>
                </a:lnSpc>
              </a:pPr>
              <a:r>
                <a:rPr lang="en-US" sz="1400" b="1">
                  <a:solidFill>
                    <a:srgbClr val="000000"/>
                  </a:solidFill>
                </a:rPr>
                <a:t>membrane</a:t>
              </a:r>
              <a:endParaRPr lang="en-US" sz="1400" b="1"/>
            </a:p>
          </p:txBody>
        </p:sp>
        <p:sp>
          <p:nvSpPr>
            <p:cNvPr id="16398" name="Rectangle 28"/>
            <p:cNvSpPr>
              <a:spLocks noChangeArrowheads="1"/>
            </p:cNvSpPr>
            <p:nvPr/>
          </p:nvSpPr>
          <p:spPr bwMode="auto">
            <a:xfrm>
              <a:off x="3209" y="3340"/>
              <a:ext cx="567" cy="214"/>
            </a:xfrm>
            <a:prstGeom prst="rect">
              <a:avLst/>
            </a:prstGeom>
            <a:noFill/>
            <a:ln w="9525">
              <a:noFill/>
              <a:miter lim="800000"/>
              <a:headEnd/>
              <a:tailEnd/>
            </a:ln>
          </p:spPr>
          <p:txBody>
            <a:bodyPr wrap="none" lIns="0" tIns="0" rIns="0" bIns="0">
              <a:spAutoFit/>
            </a:bodyPr>
            <a:lstStyle/>
            <a:p>
              <a:pPr algn="r" eaLnBrk="0" hangingPunct="0">
                <a:lnSpc>
                  <a:spcPct val="80000"/>
                </a:lnSpc>
              </a:pPr>
              <a:r>
                <a:rPr lang="en-US" sz="1400" b="1">
                  <a:solidFill>
                    <a:srgbClr val="000000"/>
                  </a:solidFill>
                </a:rPr>
                <a:t>outer</a:t>
              </a:r>
            </a:p>
            <a:p>
              <a:pPr algn="r" eaLnBrk="0" hangingPunct="0">
                <a:lnSpc>
                  <a:spcPct val="80000"/>
                </a:lnSpc>
              </a:pPr>
              <a:r>
                <a:rPr lang="en-US" sz="1400" b="1">
                  <a:solidFill>
                    <a:srgbClr val="000000"/>
                  </a:solidFill>
                </a:rPr>
                <a:t>membrane</a:t>
              </a:r>
              <a:endParaRPr lang="en-US" sz="1400" b="1"/>
            </a:p>
          </p:txBody>
        </p:sp>
        <p:sp>
          <p:nvSpPr>
            <p:cNvPr id="16399" name="Line 32"/>
            <p:cNvSpPr>
              <a:spLocks noChangeShapeType="1"/>
            </p:cNvSpPr>
            <p:nvPr/>
          </p:nvSpPr>
          <p:spPr bwMode="auto">
            <a:xfrm>
              <a:off x="3704" y="3463"/>
              <a:ext cx="73" cy="1"/>
            </a:xfrm>
            <a:prstGeom prst="line">
              <a:avLst/>
            </a:prstGeom>
            <a:noFill/>
            <a:ln w="12700">
              <a:solidFill>
                <a:srgbClr val="000000"/>
              </a:solidFill>
              <a:round/>
              <a:headEnd/>
              <a:tailEnd/>
            </a:ln>
          </p:spPr>
          <p:txBody>
            <a:bodyPr/>
            <a:lstStyle/>
            <a:p>
              <a:endParaRPr lang="en-US"/>
            </a:p>
          </p:txBody>
        </p:sp>
        <p:sp>
          <p:nvSpPr>
            <p:cNvPr id="16400" name="Line 33"/>
            <p:cNvSpPr>
              <a:spLocks noChangeShapeType="1"/>
            </p:cNvSpPr>
            <p:nvPr/>
          </p:nvSpPr>
          <p:spPr bwMode="auto">
            <a:xfrm>
              <a:off x="3704" y="3792"/>
              <a:ext cx="73" cy="1"/>
            </a:xfrm>
            <a:prstGeom prst="line">
              <a:avLst/>
            </a:prstGeom>
            <a:noFill/>
            <a:ln w="12700">
              <a:solidFill>
                <a:srgbClr val="000000"/>
              </a:solidFill>
              <a:round/>
              <a:headEnd/>
              <a:tailEnd/>
            </a:ln>
          </p:spPr>
          <p:txBody>
            <a:bodyPr/>
            <a:lstStyle/>
            <a:p>
              <a:endParaRPr lang="en-US"/>
            </a:p>
          </p:txBody>
        </p:sp>
        <p:sp>
          <p:nvSpPr>
            <p:cNvPr id="16401" name="Rectangle 34"/>
            <p:cNvSpPr>
              <a:spLocks noChangeArrowheads="1"/>
            </p:cNvSpPr>
            <p:nvPr/>
          </p:nvSpPr>
          <p:spPr bwMode="auto">
            <a:xfrm>
              <a:off x="4254" y="2801"/>
              <a:ext cx="1077" cy="268"/>
            </a:xfrm>
            <a:prstGeom prst="rect">
              <a:avLst/>
            </a:prstGeom>
            <a:noFill/>
            <a:ln w="9525">
              <a:noFill/>
              <a:miter lim="800000"/>
              <a:headEnd/>
              <a:tailEnd/>
            </a:ln>
          </p:spPr>
          <p:txBody>
            <a:bodyPr wrap="none" lIns="0" tIns="0" rIns="0" bIns="0">
              <a:spAutoFit/>
            </a:bodyPr>
            <a:lstStyle/>
            <a:p>
              <a:pPr eaLnBrk="0" hangingPunct="0"/>
              <a:r>
                <a:rPr lang="en-US" sz="1400" b="1">
                  <a:solidFill>
                    <a:srgbClr val="000000"/>
                  </a:solidFill>
                </a:rPr>
                <a:t>outer membrane of </a:t>
              </a:r>
              <a:br>
                <a:rPr lang="en-US" sz="1400" b="1">
                  <a:solidFill>
                    <a:srgbClr val="000000"/>
                  </a:solidFill>
                </a:rPr>
              </a:br>
              <a:r>
                <a:rPr lang="en-US" sz="1400" b="1">
                  <a:solidFill>
                    <a:srgbClr val="000000"/>
                  </a:solidFill>
                </a:rPr>
                <a:t>lipopolysaccharides</a:t>
              </a:r>
            </a:p>
          </p:txBody>
        </p:sp>
        <p:sp>
          <p:nvSpPr>
            <p:cNvPr id="16402" name="Freeform 35"/>
            <p:cNvSpPr>
              <a:spLocks/>
            </p:cNvSpPr>
            <p:nvPr/>
          </p:nvSpPr>
          <p:spPr bwMode="auto">
            <a:xfrm>
              <a:off x="4379" y="3079"/>
              <a:ext cx="293" cy="401"/>
            </a:xfrm>
            <a:custGeom>
              <a:avLst/>
              <a:gdLst>
                <a:gd name="T0" fmla="*/ 98 w 422"/>
                <a:gd name="T1" fmla="*/ 90 h 583"/>
                <a:gd name="T2" fmla="*/ 0 w 422"/>
                <a:gd name="T3" fmla="*/ 0 h 583"/>
                <a:gd name="T4" fmla="*/ 80 w 422"/>
                <a:gd name="T5" fmla="*/ 131 h 583"/>
                <a:gd name="T6" fmla="*/ 0 60000 65536"/>
                <a:gd name="T7" fmla="*/ 0 60000 65536"/>
                <a:gd name="T8" fmla="*/ 0 60000 65536"/>
                <a:gd name="T9" fmla="*/ 0 w 422"/>
                <a:gd name="T10" fmla="*/ 0 h 583"/>
                <a:gd name="T11" fmla="*/ 422 w 422"/>
                <a:gd name="T12" fmla="*/ 583 h 583"/>
              </a:gdLst>
              <a:ahLst/>
              <a:cxnLst>
                <a:cxn ang="T6">
                  <a:pos x="T0" y="T1"/>
                </a:cxn>
                <a:cxn ang="T7">
                  <a:pos x="T2" y="T3"/>
                </a:cxn>
                <a:cxn ang="T8">
                  <a:pos x="T4" y="T5"/>
                </a:cxn>
              </a:cxnLst>
              <a:rect l="T9" t="T10" r="T11" b="T12"/>
              <a:pathLst>
                <a:path w="422" h="583">
                  <a:moveTo>
                    <a:pt x="422" y="402"/>
                  </a:moveTo>
                  <a:lnTo>
                    <a:pt x="0" y="0"/>
                  </a:lnTo>
                  <a:lnTo>
                    <a:pt x="341" y="583"/>
                  </a:lnTo>
                </a:path>
              </a:pathLst>
            </a:custGeom>
            <a:noFill/>
            <a:ln w="12700">
              <a:solidFill>
                <a:srgbClr val="000000"/>
              </a:solidFill>
              <a:round/>
              <a:headEnd/>
              <a:tailEnd/>
            </a:ln>
          </p:spPr>
          <p:txBody>
            <a:bodyPr/>
            <a:lstStyle/>
            <a:p>
              <a:endParaRPr lang="en-US"/>
            </a:p>
          </p:txBody>
        </p:sp>
        <p:sp>
          <p:nvSpPr>
            <p:cNvPr id="16403" name="Line 37"/>
            <p:cNvSpPr>
              <a:spLocks noChangeShapeType="1"/>
            </p:cNvSpPr>
            <p:nvPr/>
          </p:nvSpPr>
          <p:spPr bwMode="auto">
            <a:xfrm>
              <a:off x="3787" y="4186"/>
              <a:ext cx="86" cy="0"/>
            </a:xfrm>
            <a:prstGeom prst="line">
              <a:avLst/>
            </a:prstGeom>
            <a:noFill/>
            <a:ln w="12700">
              <a:solidFill>
                <a:srgbClr val="000000"/>
              </a:solidFill>
              <a:round/>
              <a:headEnd/>
              <a:tailEnd/>
            </a:ln>
          </p:spPr>
          <p:txBody>
            <a:bodyPr wrap="none" anchor="ctr"/>
            <a:lstStyle/>
            <a:p>
              <a:endParaRPr lang="en-US"/>
            </a:p>
          </p:txBody>
        </p:sp>
        <p:sp>
          <p:nvSpPr>
            <p:cNvPr id="16404" name="Line 41"/>
            <p:cNvSpPr>
              <a:spLocks noChangeShapeType="1"/>
            </p:cNvSpPr>
            <p:nvPr/>
          </p:nvSpPr>
          <p:spPr bwMode="auto">
            <a:xfrm>
              <a:off x="3704" y="4055"/>
              <a:ext cx="73" cy="1"/>
            </a:xfrm>
            <a:prstGeom prst="line">
              <a:avLst/>
            </a:prstGeom>
            <a:noFill/>
            <a:ln w="12700">
              <a:solidFill>
                <a:srgbClr val="000000"/>
              </a:solidFill>
              <a:round/>
              <a:headEnd/>
              <a:tailEnd/>
            </a:ln>
          </p:spPr>
          <p:txBody>
            <a:bodyPr/>
            <a:lstStyle/>
            <a:p>
              <a:endParaRPr lang="en-US"/>
            </a:p>
          </p:txBody>
        </p:sp>
        <p:sp>
          <p:nvSpPr>
            <p:cNvPr id="16405" name="Rectangle 42"/>
            <p:cNvSpPr>
              <a:spLocks noChangeArrowheads="1"/>
            </p:cNvSpPr>
            <p:nvPr/>
          </p:nvSpPr>
          <p:spPr bwMode="auto">
            <a:xfrm>
              <a:off x="2237" y="3166"/>
              <a:ext cx="278" cy="920"/>
            </a:xfrm>
            <a:prstGeom prst="rect">
              <a:avLst/>
            </a:prstGeom>
            <a:solidFill>
              <a:schemeClr val="bg1"/>
            </a:solidFill>
            <a:ln w="9525">
              <a:noFill/>
              <a:miter lim="800000"/>
              <a:headEnd/>
              <a:tailEnd/>
            </a:ln>
          </p:spPr>
          <p:txBody>
            <a:bodyPr wrap="none" anchor="ctr"/>
            <a:lstStyle/>
            <a:p>
              <a:pPr algn="ctr" eaLnBrk="0" hangingPunct="0"/>
              <a:endParaRPr lang="en-US"/>
            </a:p>
          </p:txBody>
        </p:sp>
        <p:sp>
          <p:nvSpPr>
            <p:cNvPr id="16406" name="Rectangle 26"/>
            <p:cNvSpPr>
              <a:spLocks noChangeArrowheads="1"/>
            </p:cNvSpPr>
            <p:nvPr/>
          </p:nvSpPr>
          <p:spPr bwMode="auto">
            <a:xfrm>
              <a:off x="2372" y="3469"/>
              <a:ext cx="430" cy="134"/>
            </a:xfrm>
            <a:prstGeom prst="rect">
              <a:avLst/>
            </a:prstGeom>
            <a:noFill/>
            <a:ln w="9525">
              <a:noFill/>
              <a:miter lim="800000"/>
              <a:headEnd/>
              <a:tailEnd/>
            </a:ln>
          </p:spPr>
          <p:txBody>
            <a:bodyPr wrap="none" lIns="0" tIns="0" rIns="0" bIns="0">
              <a:spAutoFit/>
            </a:bodyPr>
            <a:lstStyle/>
            <a:p>
              <a:pPr eaLnBrk="0" hangingPunct="0"/>
              <a:r>
                <a:rPr lang="en-US" sz="1400" b="1">
                  <a:solidFill>
                    <a:srgbClr val="000000"/>
                  </a:solidFill>
                </a:rPr>
                <a:t>cell wall</a:t>
              </a:r>
              <a:endParaRPr lang="en-US" sz="1400" b="1"/>
            </a:p>
          </p:txBody>
        </p:sp>
        <p:grpSp>
          <p:nvGrpSpPr>
            <p:cNvPr id="4" name="Group 47"/>
            <p:cNvGrpSpPr>
              <a:grpSpLocks/>
            </p:cNvGrpSpPr>
            <p:nvPr/>
          </p:nvGrpSpPr>
          <p:grpSpPr bwMode="auto">
            <a:xfrm>
              <a:off x="2820" y="3167"/>
              <a:ext cx="176" cy="737"/>
              <a:chOff x="2820" y="1395"/>
              <a:chExt cx="176" cy="737"/>
            </a:xfrm>
          </p:grpSpPr>
          <p:sp>
            <p:nvSpPr>
              <p:cNvPr id="16409" name="Freeform 44"/>
              <p:cNvSpPr>
                <a:spLocks/>
              </p:cNvSpPr>
              <p:nvPr/>
            </p:nvSpPr>
            <p:spPr bwMode="auto">
              <a:xfrm>
                <a:off x="2891" y="1395"/>
                <a:ext cx="105" cy="737"/>
              </a:xfrm>
              <a:custGeom>
                <a:avLst/>
                <a:gdLst>
                  <a:gd name="T0" fmla="*/ 105 w 105"/>
                  <a:gd name="T1" fmla="*/ 0 h 670"/>
                  <a:gd name="T2" fmla="*/ 0 w 105"/>
                  <a:gd name="T3" fmla="*/ 0 h 670"/>
                  <a:gd name="T4" fmla="*/ 0 w 105"/>
                  <a:gd name="T5" fmla="*/ 981 h 670"/>
                  <a:gd name="T6" fmla="*/ 101 w 105"/>
                  <a:gd name="T7" fmla="*/ 981 h 670"/>
                  <a:gd name="T8" fmla="*/ 0 60000 65536"/>
                  <a:gd name="T9" fmla="*/ 0 60000 65536"/>
                  <a:gd name="T10" fmla="*/ 0 60000 65536"/>
                  <a:gd name="T11" fmla="*/ 0 60000 65536"/>
                  <a:gd name="T12" fmla="*/ 0 w 105"/>
                  <a:gd name="T13" fmla="*/ 0 h 670"/>
                  <a:gd name="T14" fmla="*/ 105 w 105"/>
                  <a:gd name="T15" fmla="*/ 670 h 670"/>
                </a:gdLst>
                <a:ahLst/>
                <a:cxnLst>
                  <a:cxn ang="T8">
                    <a:pos x="T0" y="T1"/>
                  </a:cxn>
                  <a:cxn ang="T9">
                    <a:pos x="T2" y="T3"/>
                  </a:cxn>
                  <a:cxn ang="T10">
                    <a:pos x="T4" y="T5"/>
                  </a:cxn>
                  <a:cxn ang="T11">
                    <a:pos x="T6" y="T7"/>
                  </a:cxn>
                </a:cxnLst>
                <a:rect l="T12" t="T13" r="T14" b="T15"/>
                <a:pathLst>
                  <a:path w="105" h="670">
                    <a:moveTo>
                      <a:pt x="105" y="0"/>
                    </a:moveTo>
                    <a:lnTo>
                      <a:pt x="0" y="0"/>
                    </a:lnTo>
                    <a:lnTo>
                      <a:pt x="0" y="670"/>
                    </a:lnTo>
                    <a:lnTo>
                      <a:pt x="101" y="670"/>
                    </a:lnTo>
                  </a:path>
                </a:pathLst>
              </a:custGeom>
              <a:noFill/>
              <a:ln w="12700">
                <a:solidFill>
                  <a:srgbClr val="000000"/>
                </a:solidFill>
                <a:round/>
                <a:headEnd/>
                <a:tailEnd/>
              </a:ln>
            </p:spPr>
            <p:txBody>
              <a:bodyPr wrap="none" anchor="ctr"/>
              <a:lstStyle/>
              <a:p>
                <a:endParaRPr lang="en-US"/>
              </a:p>
            </p:txBody>
          </p:sp>
          <p:sp>
            <p:nvSpPr>
              <p:cNvPr id="16410" name="Line 45"/>
              <p:cNvSpPr>
                <a:spLocks noChangeShapeType="1"/>
              </p:cNvSpPr>
              <p:nvPr/>
            </p:nvSpPr>
            <p:spPr bwMode="auto">
              <a:xfrm>
                <a:off x="2820" y="1768"/>
                <a:ext cx="73" cy="1"/>
              </a:xfrm>
              <a:prstGeom prst="line">
                <a:avLst/>
              </a:prstGeom>
              <a:noFill/>
              <a:ln w="12700">
                <a:solidFill>
                  <a:srgbClr val="000000"/>
                </a:solidFill>
                <a:round/>
                <a:headEnd/>
                <a:tailEnd/>
              </a:ln>
            </p:spPr>
            <p:txBody>
              <a:bodyPr/>
              <a:lstStyle/>
              <a:p>
                <a:endParaRPr lang="en-US"/>
              </a:p>
            </p:txBody>
          </p:sp>
        </p:grpSp>
        <p:sp>
          <p:nvSpPr>
            <p:cNvPr id="16408" name="Freeform 52"/>
            <p:cNvSpPr>
              <a:spLocks/>
            </p:cNvSpPr>
            <p:nvPr/>
          </p:nvSpPr>
          <p:spPr bwMode="auto">
            <a:xfrm>
              <a:off x="840" y="3364"/>
              <a:ext cx="139" cy="148"/>
            </a:xfrm>
            <a:custGeom>
              <a:avLst/>
              <a:gdLst>
                <a:gd name="T0" fmla="*/ 82 w 139"/>
                <a:gd name="T1" fmla="*/ 148 h 148"/>
                <a:gd name="T2" fmla="*/ 0 w 139"/>
                <a:gd name="T3" fmla="*/ 57 h 148"/>
                <a:gd name="T4" fmla="*/ 57 w 139"/>
                <a:gd name="T5" fmla="*/ 0 h 148"/>
                <a:gd name="T6" fmla="*/ 139 w 139"/>
                <a:gd name="T7" fmla="*/ 90 h 148"/>
                <a:gd name="T8" fmla="*/ 82 w 139"/>
                <a:gd name="T9" fmla="*/ 148 h 148"/>
                <a:gd name="T10" fmla="*/ 0 60000 65536"/>
                <a:gd name="T11" fmla="*/ 0 60000 65536"/>
                <a:gd name="T12" fmla="*/ 0 60000 65536"/>
                <a:gd name="T13" fmla="*/ 0 60000 65536"/>
                <a:gd name="T14" fmla="*/ 0 60000 65536"/>
                <a:gd name="T15" fmla="*/ 0 w 139"/>
                <a:gd name="T16" fmla="*/ 0 h 148"/>
                <a:gd name="T17" fmla="*/ 139 w 139"/>
                <a:gd name="T18" fmla="*/ 148 h 148"/>
              </a:gdLst>
              <a:ahLst/>
              <a:cxnLst>
                <a:cxn ang="T10">
                  <a:pos x="T0" y="T1"/>
                </a:cxn>
                <a:cxn ang="T11">
                  <a:pos x="T2" y="T3"/>
                </a:cxn>
                <a:cxn ang="T12">
                  <a:pos x="T4" y="T5"/>
                </a:cxn>
                <a:cxn ang="T13">
                  <a:pos x="T6" y="T7"/>
                </a:cxn>
                <a:cxn ang="T14">
                  <a:pos x="T8" y="T9"/>
                </a:cxn>
              </a:cxnLst>
              <a:rect l="T15" t="T16" r="T17" b="T18"/>
              <a:pathLst>
                <a:path w="139" h="148">
                  <a:moveTo>
                    <a:pt x="82" y="148"/>
                  </a:moveTo>
                  <a:lnTo>
                    <a:pt x="0" y="57"/>
                  </a:lnTo>
                  <a:lnTo>
                    <a:pt x="57" y="0"/>
                  </a:lnTo>
                  <a:lnTo>
                    <a:pt x="139" y="90"/>
                  </a:lnTo>
                  <a:lnTo>
                    <a:pt x="82" y="148"/>
                  </a:lnTo>
                  <a:close/>
                </a:path>
              </a:pathLst>
            </a:custGeom>
            <a:noFill/>
            <a:ln w="12700">
              <a:solidFill>
                <a:srgbClr val="000000"/>
              </a:solidFill>
              <a:round/>
              <a:headEnd/>
              <a:tailEnd/>
            </a:ln>
          </p:spPr>
          <p:txBody>
            <a:bodyPr/>
            <a:lstStyle/>
            <a:p>
              <a:endParaRPr lang="en-US"/>
            </a:p>
          </p:txBody>
        </p:sp>
      </p:grpSp>
      <p:sp>
        <p:nvSpPr>
          <p:cNvPr id="373816" name="Rectangle 56"/>
          <p:cNvSpPr>
            <a:spLocks noChangeArrowheads="1"/>
          </p:cNvSpPr>
          <p:nvPr/>
        </p:nvSpPr>
        <p:spPr bwMode="auto">
          <a:xfrm>
            <a:off x="3336925" y="3632200"/>
            <a:ext cx="5703888" cy="635000"/>
          </a:xfrm>
          <a:prstGeom prst="rect">
            <a:avLst/>
          </a:prstGeom>
          <a:solidFill>
            <a:srgbClr val="FFCC18"/>
          </a:solidFill>
          <a:ln w="9525">
            <a:noFill/>
            <a:miter lim="800000"/>
            <a:headEnd/>
            <a:tailEnd/>
          </a:ln>
        </p:spPr>
        <p:txBody>
          <a:bodyPr wrap="none">
            <a:spAutoFit/>
          </a:bodyPr>
          <a:lstStyle/>
          <a:p>
            <a:pPr eaLnBrk="0" hangingPunct="0"/>
            <a:r>
              <a:rPr lang="en-US" sz="1700" b="1" u="sng">
                <a:solidFill>
                  <a:srgbClr val="000000"/>
                </a:solidFill>
              </a:rPr>
              <a:t>peptidoglycan</a:t>
            </a:r>
            <a:r>
              <a:rPr lang="en-US" sz="1700" b="1">
                <a:solidFill>
                  <a:srgbClr val="000000"/>
                </a:solidFill>
              </a:rPr>
              <a:t> = polysaccharides + amino acid chains</a:t>
            </a:r>
          </a:p>
          <a:p>
            <a:pPr eaLnBrk="0" hangingPunct="0">
              <a:lnSpc>
                <a:spcPct val="110000"/>
              </a:lnSpc>
            </a:pPr>
            <a:r>
              <a:rPr lang="en-US" sz="1700" b="1" u="sng">
                <a:solidFill>
                  <a:srgbClr val="000000"/>
                </a:solidFill>
              </a:rPr>
              <a:t>lipopolysaccharides</a:t>
            </a:r>
            <a:r>
              <a:rPr lang="en-US" sz="1700" b="1">
                <a:solidFill>
                  <a:srgbClr val="000000"/>
                </a:solidFill>
              </a:rPr>
              <a:t> = lipids + polysaccharides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73816">
                                            <p:bg/>
                                          </p:spTgt>
                                        </p:tgtEl>
                                        <p:attrNameLst>
                                          <p:attrName>style.visibility</p:attrName>
                                        </p:attrNameLst>
                                      </p:cBhvr>
                                      <p:to>
                                        <p:strVal val="visible"/>
                                      </p:to>
                                    </p:set>
                                    <p:anim calcmode="lin" valueType="num">
                                      <p:cBhvr additive="base">
                                        <p:cTn id="12" dur="500" fill="hold"/>
                                        <p:tgtEl>
                                          <p:spTgt spid="373816">
                                            <p:bg/>
                                          </p:spTgt>
                                        </p:tgtEl>
                                        <p:attrNameLst>
                                          <p:attrName>ppt_x</p:attrName>
                                        </p:attrNameLst>
                                      </p:cBhvr>
                                      <p:tavLst>
                                        <p:tav tm="0">
                                          <p:val>
                                            <p:strVal val="0-#ppt_w/2"/>
                                          </p:val>
                                        </p:tav>
                                        <p:tav tm="100000">
                                          <p:val>
                                            <p:strVal val="#ppt_x"/>
                                          </p:val>
                                        </p:tav>
                                      </p:tavLst>
                                    </p:anim>
                                    <p:anim calcmode="lin" valueType="num">
                                      <p:cBhvr additive="base">
                                        <p:cTn id="13" dur="500" fill="hold"/>
                                        <p:tgtEl>
                                          <p:spTgt spid="373816">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par>
                                <p:cTn id="14" presetID="2" presetClass="entr" presetSubtype="8" fill="hold" grpId="0" nodeType="withEffect">
                                  <p:stCondLst>
                                    <p:cond delay="0"/>
                                  </p:stCondLst>
                                  <p:childTnLst>
                                    <p:set>
                                      <p:cBhvr>
                                        <p:cTn id="15" dur="1" fill="hold">
                                          <p:stCondLst>
                                            <p:cond delay="0"/>
                                          </p:stCondLst>
                                        </p:cTn>
                                        <p:tgtEl>
                                          <p:spTgt spid="373816">
                                            <p:txEl>
                                              <p:pRg st="0" end="0"/>
                                            </p:txEl>
                                          </p:spTgt>
                                        </p:tgtEl>
                                        <p:attrNameLst>
                                          <p:attrName>style.visibility</p:attrName>
                                        </p:attrNameLst>
                                      </p:cBhvr>
                                      <p:to>
                                        <p:strVal val="visible"/>
                                      </p:to>
                                    </p:set>
                                    <p:anim calcmode="lin" valueType="num">
                                      <p:cBhvr additive="base">
                                        <p:cTn id="16" dur="500" fill="hold"/>
                                        <p:tgtEl>
                                          <p:spTgt spid="37381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738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Whoosh"/>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73816">
                                            <p:txEl>
                                              <p:pRg st="1" end="1"/>
                                            </p:txEl>
                                          </p:spTgt>
                                        </p:tgtEl>
                                        <p:attrNameLst>
                                          <p:attrName>style.visibility</p:attrName>
                                        </p:attrNameLst>
                                      </p:cBhvr>
                                      <p:to>
                                        <p:strVal val="visible"/>
                                      </p:to>
                                    </p:set>
                                    <p:anim calcmode="lin" valueType="num">
                                      <p:cBhvr additive="base">
                                        <p:cTn id="27" dur="500" fill="hold"/>
                                        <p:tgtEl>
                                          <p:spTgt spid="373816">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7381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816" grpId="0" build="p"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solidFill>
                  <a:schemeClr val="accent1"/>
                </a:solidFill>
              </a:rPr>
              <a:t>Prokaryotic Metabolism</a:t>
            </a:r>
          </a:p>
        </p:txBody>
      </p:sp>
      <p:sp>
        <p:nvSpPr>
          <p:cNvPr id="374787" name="Rectangle 3" descr="Rectangle: Click to edit Master text styles&#10;Second level&#10;Third level&#10;Fourth level&#10;Fifth level"/>
          <p:cNvSpPr>
            <a:spLocks noGrp="1" noChangeArrowheads="1"/>
          </p:cNvSpPr>
          <p:nvPr>
            <p:ph idx="1"/>
          </p:nvPr>
        </p:nvSpPr>
        <p:spPr>
          <a:xfrm>
            <a:off x="709613" y="1371600"/>
            <a:ext cx="8434387" cy="4419600"/>
          </a:xfrm>
        </p:spPr>
        <p:txBody>
          <a:bodyPr/>
          <a:lstStyle/>
          <a:p>
            <a:pPr>
              <a:lnSpc>
                <a:spcPct val="90000"/>
              </a:lnSpc>
            </a:pPr>
            <a:r>
              <a:rPr lang="en-US" smtClean="0"/>
              <a:t>How do bacteria acquire their energy &amp; nutrients?</a:t>
            </a:r>
            <a:endParaRPr lang="en-US" u="sng" smtClean="0"/>
          </a:p>
          <a:p>
            <a:pPr lvl="1">
              <a:lnSpc>
                <a:spcPct val="90000"/>
              </a:lnSpc>
            </a:pPr>
            <a:r>
              <a:rPr lang="en-US" u="sng" smtClean="0">
                <a:solidFill>
                  <a:srgbClr val="CC0000"/>
                </a:solidFill>
              </a:rPr>
              <a:t>photo</a:t>
            </a:r>
            <a:r>
              <a:rPr lang="en-US" smtClean="0">
                <a:solidFill>
                  <a:srgbClr val="CC0000"/>
                </a:solidFill>
              </a:rPr>
              <a:t>autotrophs</a:t>
            </a:r>
            <a:endParaRPr lang="en-US" smtClean="0"/>
          </a:p>
          <a:p>
            <a:pPr lvl="2">
              <a:lnSpc>
                <a:spcPct val="90000"/>
              </a:lnSpc>
            </a:pPr>
            <a:r>
              <a:rPr lang="en-US" smtClean="0">
                <a:solidFill>
                  <a:srgbClr val="006100"/>
                </a:solidFill>
              </a:rPr>
              <a:t>photosynthetic bacteria</a:t>
            </a:r>
            <a:endParaRPr lang="en-US" smtClean="0"/>
          </a:p>
          <a:p>
            <a:pPr lvl="1">
              <a:lnSpc>
                <a:spcPct val="90000"/>
              </a:lnSpc>
            </a:pPr>
            <a:r>
              <a:rPr lang="en-US" u="sng" smtClean="0">
                <a:solidFill>
                  <a:srgbClr val="CC0000"/>
                </a:solidFill>
              </a:rPr>
              <a:t>chemo</a:t>
            </a:r>
            <a:r>
              <a:rPr lang="en-US" smtClean="0">
                <a:solidFill>
                  <a:srgbClr val="CC0000"/>
                </a:solidFill>
              </a:rPr>
              <a:t>autotrophs</a:t>
            </a:r>
            <a:endParaRPr lang="en-US" smtClean="0"/>
          </a:p>
          <a:p>
            <a:pPr lvl="2">
              <a:lnSpc>
                <a:spcPct val="90000"/>
              </a:lnSpc>
            </a:pPr>
            <a:r>
              <a:rPr lang="en-US" smtClean="0"/>
              <a:t>oxidize inorganic compounds</a:t>
            </a:r>
          </a:p>
          <a:p>
            <a:pPr lvl="3">
              <a:lnSpc>
                <a:spcPct val="90000"/>
              </a:lnSpc>
            </a:pPr>
            <a:r>
              <a:rPr lang="en-US" smtClean="0"/>
              <a:t>nitrogen, sulfur, hydrogen…  </a:t>
            </a:r>
          </a:p>
          <a:p>
            <a:pPr lvl="1">
              <a:lnSpc>
                <a:spcPct val="90000"/>
              </a:lnSpc>
            </a:pPr>
            <a:r>
              <a:rPr lang="en-US" u="sng" smtClean="0">
                <a:solidFill>
                  <a:srgbClr val="CC0000"/>
                </a:solidFill>
              </a:rPr>
              <a:t>hetero</a:t>
            </a:r>
            <a:r>
              <a:rPr lang="en-US" smtClean="0">
                <a:solidFill>
                  <a:srgbClr val="CC0000"/>
                </a:solidFill>
              </a:rPr>
              <a:t>trophs</a:t>
            </a:r>
            <a:endParaRPr lang="en-US" smtClean="0"/>
          </a:p>
          <a:p>
            <a:pPr lvl="2">
              <a:lnSpc>
                <a:spcPct val="90000"/>
              </a:lnSpc>
            </a:pPr>
            <a:r>
              <a:rPr lang="en-US" smtClean="0"/>
              <a:t>live on plant &amp; animal matter</a:t>
            </a:r>
          </a:p>
          <a:p>
            <a:pPr lvl="2">
              <a:lnSpc>
                <a:spcPct val="90000"/>
              </a:lnSpc>
            </a:pPr>
            <a:r>
              <a:rPr lang="en-US" smtClean="0"/>
              <a:t>decomposers &amp; pathogens</a:t>
            </a:r>
          </a:p>
        </p:txBody>
      </p:sp>
      <p:pic>
        <p:nvPicPr>
          <p:cNvPr id="374788" name="Picture 4" descr="27_10"/>
          <p:cNvPicPr>
            <a:picLocks noChangeAspect="1" noChangeArrowheads="1"/>
          </p:cNvPicPr>
          <p:nvPr/>
        </p:nvPicPr>
        <p:blipFill>
          <a:blip r:embed="rId8" cstate="print"/>
          <a:srcRect l="3375" t="16499" r="5624" b="25500"/>
          <a:stretch>
            <a:fillRect/>
          </a:stretch>
        </p:blipFill>
        <p:spPr bwMode="auto">
          <a:xfrm>
            <a:off x="5564188" y="1879600"/>
            <a:ext cx="3460750" cy="1652588"/>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74789" name="Picture 5"/>
          <p:cNvPicPr>
            <a:picLocks noChangeAspect="1" noChangeArrowheads="1"/>
          </p:cNvPicPr>
          <p:nvPr/>
        </p:nvPicPr>
        <p:blipFill>
          <a:blip r:embed="rId9" cstate="print"/>
          <a:srcRect/>
          <a:stretch>
            <a:fillRect/>
          </a:stretch>
        </p:blipFill>
        <p:spPr bwMode="auto">
          <a:xfrm>
            <a:off x="6307138" y="4044950"/>
            <a:ext cx="2668587" cy="2668588"/>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4790" name="Picture 6"/>
          <p:cNvPicPr>
            <a:picLocks noChangeAspect="1" noChangeArrowheads="1"/>
          </p:cNvPicPr>
          <p:nvPr/>
        </p:nvPicPr>
        <p:blipFill>
          <a:blip r:embed="rId10" cstate="print"/>
          <a:srcRect b="24187"/>
          <a:stretch>
            <a:fillRect/>
          </a:stretch>
        </p:blipFill>
        <p:spPr bwMode="auto">
          <a:xfrm>
            <a:off x="4348163" y="5594350"/>
            <a:ext cx="1725612" cy="1192213"/>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4792" name="Picture 8"/>
          <p:cNvPicPr>
            <a:picLocks noChangeAspect="1" noChangeArrowheads="1"/>
          </p:cNvPicPr>
          <p:nvPr/>
        </p:nvPicPr>
        <p:blipFill>
          <a:blip r:embed="rId11" cstate="print"/>
          <a:srcRect l="2322" r="2322" b="3104"/>
          <a:stretch>
            <a:fillRect/>
          </a:stretch>
        </p:blipFill>
        <p:spPr bwMode="auto">
          <a:xfrm>
            <a:off x="2630488" y="5597525"/>
            <a:ext cx="1563687" cy="1189038"/>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4793" name="Picture 9"/>
          <p:cNvPicPr>
            <a:picLocks noChangeAspect="1" noChangeArrowheads="1"/>
          </p:cNvPicPr>
          <p:nvPr/>
        </p:nvPicPr>
        <p:blipFill>
          <a:blip r:embed="rId12" cstate="print"/>
          <a:srcRect b="2251"/>
          <a:stretch>
            <a:fillRect/>
          </a:stretch>
        </p:blipFill>
        <p:spPr bwMode="auto">
          <a:xfrm>
            <a:off x="860425" y="5600700"/>
            <a:ext cx="1617663" cy="1185863"/>
          </a:xfrm>
          <a:prstGeom prst="rect">
            <a:avLst/>
          </a:prstGeom>
          <a:noFill/>
          <a:ln w="9525">
            <a:noFill/>
            <a:miter lim="800000"/>
            <a:headEnd/>
            <a:tailEnd/>
          </a:ln>
          <a:effectLst>
            <a:outerShdw blurRad="63500" dist="35921" dir="2700000" algn="ctr" rotWithShape="0">
              <a:srgbClr val="000000">
                <a:alpha val="7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4787">
                                            <p:txEl>
                                              <p:pRg st="1" end="1"/>
                                            </p:txEl>
                                          </p:spTgt>
                                        </p:tgtEl>
                                        <p:attrNameLst>
                                          <p:attrName>style.visibility</p:attrName>
                                        </p:attrNameLst>
                                      </p:cBhvr>
                                      <p:to>
                                        <p:strVal val="visible"/>
                                      </p:to>
                                    </p:set>
                                    <p:anim calcmode="lin" valueType="num">
                                      <p:cBhvr additive="base">
                                        <p:cTn id="7" dur="500" fill="hold"/>
                                        <p:tgtEl>
                                          <p:spTgt spid="37478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478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4787">
                                            <p:txEl>
                                              <p:pRg st="2" end="2"/>
                                            </p:txEl>
                                          </p:spTgt>
                                        </p:tgtEl>
                                        <p:attrNameLst>
                                          <p:attrName>style.visibility</p:attrName>
                                        </p:attrNameLst>
                                      </p:cBhvr>
                                      <p:to>
                                        <p:strVal val="visible"/>
                                      </p:to>
                                    </p:set>
                                    <p:anim calcmode="lin" valueType="num">
                                      <p:cBhvr additive="base">
                                        <p:cTn id="13" dur="500" fill="hold"/>
                                        <p:tgtEl>
                                          <p:spTgt spid="37478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478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74788"/>
                                        </p:tgtEl>
                                        <p:attrNameLst>
                                          <p:attrName>style.visibility</p:attrName>
                                        </p:attrNameLst>
                                      </p:cBhvr>
                                      <p:to>
                                        <p:strVal val="visible"/>
                                      </p:to>
                                    </p:set>
                                    <p:animEffect transition="in" filter="wipe(left)">
                                      <p:cBhvr>
                                        <p:cTn id="19" dur="500"/>
                                        <p:tgtEl>
                                          <p:spTgt spid="374788"/>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74787">
                                            <p:txEl>
                                              <p:pRg st="3" end="3"/>
                                            </p:txEl>
                                          </p:spTgt>
                                        </p:tgtEl>
                                        <p:attrNameLst>
                                          <p:attrName>style.visibility</p:attrName>
                                        </p:attrNameLst>
                                      </p:cBhvr>
                                      <p:to>
                                        <p:strVal val="visible"/>
                                      </p:to>
                                    </p:set>
                                    <p:anim calcmode="lin" valueType="num">
                                      <p:cBhvr additive="base">
                                        <p:cTn id="24" dur="500" fill="hold"/>
                                        <p:tgtEl>
                                          <p:spTgt spid="374787">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7478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74787">
                                            <p:txEl>
                                              <p:pRg st="4" end="4"/>
                                            </p:txEl>
                                          </p:spTgt>
                                        </p:tgtEl>
                                        <p:attrNameLst>
                                          <p:attrName>style.visibility</p:attrName>
                                        </p:attrNameLst>
                                      </p:cBhvr>
                                      <p:to>
                                        <p:strVal val="visible"/>
                                      </p:to>
                                    </p:set>
                                    <p:anim calcmode="lin" valueType="num">
                                      <p:cBhvr additive="base">
                                        <p:cTn id="30" dur="500" fill="hold"/>
                                        <p:tgtEl>
                                          <p:spTgt spid="374787">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7478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74787">
                                            <p:txEl>
                                              <p:pRg st="5" end="5"/>
                                            </p:txEl>
                                          </p:spTgt>
                                        </p:tgtEl>
                                        <p:attrNameLst>
                                          <p:attrName>style.visibility</p:attrName>
                                        </p:attrNameLst>
                                      </p:cBhvr>
                                      <p:to>
                                        <p:strVal val="visible"/>
                                      </p:to>
                                    </p:set>
                                    <p:anim calcmode="lin" valueType="num">
                                      <p:cBhvr additive="base">
                                        <p:cTn id="36" dur="500" fill="hold"/>
                                        <p:tgtEl>
                                          <p:spTgt spid="374787">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7478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74789"/>
                                        </p:tgtEl>
                                        <p:attrNameLst>
                                          <p:attrName>style.visibility</p:attrName>
                                        </p:attrNameLst>
                                      </p:cBhvr>
                                      <p:to>
                                        <p:strVal val="visible"/>
                                      </p:to>
                                    </p:set>
                                    <p:animEffect transition="in" filter="wipe(left)">
                                      <p:cBhvr>
                                        <p:cTn id="42" dur="500"/>
                                        <p:tgtEl>
                                          <p:spTgt spid="374789"/>
                                        </p:tgtEl>
                                      </p:cBhvr>
                                    </p:animEffect>
                                  </p:childTnLst>
                                  <p:subTnLst>
                                    <p:audio>
                                      <p:cMediaNode>
                                        <p:cTn display="0" masterRel="sameClick">
                                          <p:stCondLst>
                                            <p:cond evt="begin" delay="0">
                                              <p:tn val="40"/>
                                            </p:cond>
                                          </p:stCondLst>
                                          <p:endCondLst>
                                            <p:cond evt="onStopAudio" delay="0">
                                              <p:tgtEl>
                                                <p:sldTgt/>
                                              </p:tgtEl>
                                            </p:cond>
                                          </p:endCondLst>
                                        </p:cTn>
                                        <p:tgtEl>
                                          <p:sndTgt r:embed="rId5" name="Bubbles"/>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74787">
                                            <p:txEl>
                                              <p:pRg st="6" end="6"/>
                                            </p:txEl>
                                          </p:spTgt>
                                        </p:tgtEl>
                                        <p:attrNameLst>
                                          <p:attrName>style.visibility</p:attrName>
                                        </p:attrNameLst>
                                      </p:cBhvr>
                                      <p:to>
                                        <p:strVal val="visible"/>
                                      </p:to>
                                    </p:set>
                                    <p:anim calcmode="lin" valueType="num">
                                      <p:cBhvr additive="base">
                                        <p:cTn id="47" dur="500" fill="hold"/>
                                        <p:tgtEl>
                                          <p:spTgt spid="374787">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7478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74787">
                                            <p:txEl>
                                              <p:pRg st="7" end="7"/>
                                            </p:txEl>
                                          </p:spTgt>
                                        </p:tgtEl>
                                        <p:attrNameLst>
                                          <p:attrName>style.visibility</p:attrName>
                                        </p:attrNameLst>
                                      </p:cBhvr>
                                      <p:to>
                                        <p:strVal val="visible"/>
                                      </p:to>
                                    </p:set>
                                    <p:anim calcmode="lin" valueType="num">
                                      <p:cBhvr additive="base">
                                        <p:cTn id="53" dur="500" fill="hold"/>
                                        <p:tgtEl>
                                          <p:spTgt spid="374787">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7478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374787">
                                            <p:txEl>
                                              <p:pRg st="8" end="8"/>
                                            </p:txEl>
                                          </p:spTgt>
                                        </p:tgtEl>
                                        <p:attrNameLst>
                                          <p:attrName>style.visibility</p:attrName>
                                        </p:attrNameLst>
                                      </p:cBhvr>
                                      <p:to>
                                        <p:strVal val="visible"/>
                                      </p:to>
                                    </p:set>
                                    <p:anim calcmode="lin" valueType="num">
                                      <p:cBhvr additive="base">
                                        <p:cTn id="59" dur="500" fill="hold"/>
                                        <p:tgtEl>
                                          <p:spTgt spid="374787">
                                            <p:txEl>
                                              <p:pRg st="8" end="8"/>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7478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Whoosh"/>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74790"/>
                                        </p:tgtEl>
                                        <p:attrNameLst>
                                          <p:attrName>style.visibility</p:attrName>
                                        </p:attrNameLst>
                                      </p:cBhvr>
                                      <p:to>
                                        <p:strVal val="visible"/>
                                      </p:to>
                                    </p:set>
                                    <p:animEffect transition="in" filter="wipe(left)">
                                      <p:cBhvr>
                                        <p:cTn id="65" dur="500"/>
                                        <p:tgtEl>
                                          <p:spTgt spid="374790"/>
                                        </p:tgtEl>
                                      </p:cBhvr>
                                    </p:animEffect>
                                  </p:childTnLst>
                                  <p:subTnLst>
                                    <p:audio>
                                      <p:cMediaNode>
                                        <p:cTn display="0" masterRel="sameClick">
                                          <p:stCondLst>
                                            <p:cond evt="begin" delay="0">
                                              <p:tn val="63"/>
                                            </p:cond>
                                          </p:stCondLst>
                                          <p:endCondLst>
                                            <p:cond evt="onStopAudio" delay="0">
                                              <p:tgtEl>
                                                <p:sldTgt/>
                                              </p:tgtEl>
                                            </p:cond>
                                          </p:endCondLst>
                                        </p:cTn>
                                        <p:tgtEl>
                                          <p:sndTgt r:embed="rId6" name="Pong"/>
                                        </p:tgtEl>
                                      </p:cMediaNode>
                                    </p:audio>
                                  </p:sub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74792"/>
                                        </p:tgtEl>
                                        <p:attrNameLst>
                                          <p:attrName>style.visibility</p:attrName>
                                        </p:attrNameLst>
                                      </p:cBhvr>
                                      <p:to>
                                        <p:strVal val="visible"/>
                                      </p:to>
                                    </p:set>
                                    <p:animEffect transition="in" filter="wipe(left)">
                                      <p:cBhvr>
                                        <p:cTn id="70" dur="500"/>
                                        <p:tgtEl>
                                          <p:spTgt spid="374792"/>
                                        </p:tgtEl>
                                      </p:cBhvr>
                                    </p:animEffect>
                                  </p:childTnLst>
                                  <p:subTnLst>
                                    <p:audio>
                                      <p:cMediaNode>
                                        <p:cTn display="0" masterRel="sameClick">
                                          <p:stCondLst>
                                            <p:cond evt="begin" delay="0">
                                              <p:tn val="68"/>
                                            </p:cond>
                                          </p:stCondLst>
                                          <p:endCondLst>
                                            <p:cond evt="onStopAudio" delay="0">
                                              <p:tgtEl>
                                                <p:sldTgt/>
                                              </p:tgtEl>
                                            </p:cond>
                                          </p:endCondLst>
                                        </p:cTn>
                                        <p:tgtEl>
                                          <p:sndTgt r:embed="rId6" name="Pong"/>
                                        </p:tgtEl>
                                      </p:cMediaNode>
                                    </p:audio>
                                  </p:sub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74793"/>
                                        </p:tgtEl>
                                        <p:attrNameLst>
                                          <p:attrName>style.visibility</p:attrName>
                                        </p:attrNameLst>
                                      </p:cBhvr>
                                      <p:to>
                                        <p:strVal val="visible"/>
                                      </p:to>
                                    </p:set>
                                    <p:animEffect transition="in" filter="wipe(left)">
                                      <p:cBhvr>
                                        <p:cTn id="75" dur="500"/>
                                        <p:tgtEl>
                                          <p:spTgt spid="374793"/>
                                        </p:tgtEl>
                                      </p:cBhvr>
                                    </p:animEffect>
                                  </p:childTnLst>
                                  <p:subTnLst>
                                    <p:audio>
                                      <p:cMediaNode>
                                        <p:cTn display="0" masterRel="sameClick">
                                          <p:stCondLst>
                                            <p:cond evt="begin" delay="0">
                                              <p:tn val="73"/>
                                            </p:cond>
                                          </p:stCondLst>
                                          <p:endCondLst>
                                            <p:cond evt="onStopAudio" delay="0">
                                              <p:tgtEl>
                                                <p:sldTgt/>
                                              </p:tgtEl>
                                            </p:cond>
                                          </p:endCondLst>
                                        </p:cTn>
                                        <p:tgtEl>
                                          <p:sndTgt r:embed="rId7"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solidFill>
                  <a:schemeClr val="accent1"/>
                </a:solidFill>
              </a:rPr>
              <a:t>Genetic Variation in Bacteria</a:t>
            </a:r>
          </a:p>
        </p:txBody>
      </p:sp>
      <p:sp>
        <p:nvSpPr>
          <p:cNvPr id="376835" name="Rectangle 3" descr="Rectangle: Click to edit Master text styles&#10;Second level&#10;Third level&#10;Fourth level&#10;Fifth level"/>
          <p:cNvSpPr>
            <a:spLocks noGrp="1" noChangeArrowheads="1"/>
          </p:cNvSpPr>
          <p:nvPr>
            <p:ph idx="1"/>
          </p:nvPr>
        </p:nvSpPr>
        <p:spPr>
          <a:xfrm>
            <a:off x="838200" y="1371600"/>
            <a:ext cx="8213725" cy="5486400"/>
          </a:xfrm>
        </p:spPr>
        <p:txBody>
          <a:bodyPr/>
          <a:lstStyle/>
          <a:p>
            <a:r>
              <a:rPr lang="en-US" sz="2600" smtClean="0"/>
              <a:t>Mutations</a:t>
            </a:r>
          </a:p>
          <a:p>
            <a:pPr lvl="1"/>
            <a:r>
              <a:rPr lang="en-US" sz="2400" smtClean="0"/>
              <a:t>bacteria can reproduce every 20 minutes</a:t>
            </a:r>
          </a:p>
          <a:p>
            <a:pPr marL="1085850" lvl="2"/>
            <a:r>
              <a:rPr lang="en-US" sz="2000" u="sng" smtClean="0">
                <a:solidFill>
                  <a:srgbClr val="CC0000"/>
                </a:solidFill>
              </a:rPr>
              <a:t>binary fission</a:t>
            </a:r>
          </a:p>
          <a:p>
            <a:pPr lvl="1"/>
            <a:r>
              <a:rPr lang="en-US" sz="2400" smtClean="0"/>
              <a:t>error rate in copying DNA</a:t>
            </a:r>
          </a:p>
          <a:p>
            <a:pPr marL="1085850" lvl="2"/>
            <a:r>
              <a:rPr lang="en-US" sz="2000" smtClean="0"/>
              <a:t>1 in every 200 bacteria has a mutation</a:t>
            </a:r>
          </a:p>
          <a:p>
            <a:pPr marL="1085850" lvl="2"/>
            <a:r>
              <a:rPr lang="en-US" sz="2000" smtClean="0"/>
              <a:t>you have billions of </a:t>
            </a:r>
            <a:r>
              <a:rPr lang="en-US" sz="2000" i="1" smtClean="0"/>
              <a:t>E. coli</a:t>
            </a:r>
            <a:r>
              <a:rPr lang="en-US" sz="2000" smtClean="0"/>
              <a:t> in your gut</a:t>
            </a:r>
            <a:r>
              <a:rPr lang="en-US" sz="2000" i="1" smtClean="0"/>
              <a:t>!</a:t>
            </a:r>
          </a:p>
          <a:p>
            <a:pPr marL="1428750" lvl="3"/>
            <a:r>
              <a:rPr lang="en-US" sz="1800" i="1" smtClean="0"/>
              <a:t>lots of mutation potential!</a:t>
            </a:r>
            <a:endParaRPr lang="en-US" sz="1800" smtClean="0"/>
          </a:p>
          <a:p>
            <a:r>
              <a:rPr lang="en-US" sz="2600" smtClean="0"/>
              <a:t>Genetic recombination</a:t>
            </a:r>
          </a:p>
          <a:p>
            <a:pPr lvl="1"/>
            <a:r>
              <a:rPr lang="en-US" sz="2400" smtClean="0"/>
              <a:t>bacteria swap genes</a:t>
            </a:r>
          </a:p>
          <a:p>
            <a:pPr marL="1085850" lvl="2"/>
            <a:r>
              <a:rPr lang="en-US" sz="2000" u="sng" smtClean="0">
                <a:solidFill>
                  <a:srgbClr val="CC0000"/>
                </a:solidFill>
              </a:rPr>
              <a:t>plasmids</a:t>
            </a:r>
          </a:p>
          <a:p>
            <a:pPr marL="1428750" lvl="3"/>
            <a:r>
              <a:rPr lang="en-US" sz="1600" smtClean="0"/>
              <a:t>small supplemental </a:t>
            </a:r>
            <a:br>
              <a:rPr lang="en-US" sz="1600" smtClean="0"/>
            </a:br>
            <a:r>
              <a:rPr lang="en-US" sz="1600" smtClean="0"/>
              <a:t>circles of DNA</a:t>
            </a:r>
          </a:p>
          <a:p>
            <a:pPr marL="1085850" lvl="2"/>
            <a:r>
              <a:rPr lang="en-US" sz="2000" u="sng" smtClean="0">
                <a:solidFill>
                  <a:srgbClr val="CC0000"/>
                </a:solidFill>
              </a:rPr>
              <a:t>conjugation</a:t>
            </a:r>
            <a:endParaRPr lang="en-US" sz="2000" smtClean="0"/>
          </a:p>
          <a:p>
            <a:pPr marL="1428750" lvl="3"/>
            <a:r>
              <a:rPr lang="en-US" sz="1600" smtClean="0"/>
              <a:t>direct transfer of DNA</a:t>
            </a:r>
          </a:p>
        </p:txBody>
      </p:sp>
      <p:sp>
        <p:nvSpPr>
          <p:cNvPr id="376838" name="Oval 6"/>
          <p:cNvSpPr>
            <a:spLocks noChangeArrowheads="1"/>
          </p:cNvSpPr>
          <p:nvPr/>
        </p:nvSpPr>
        <p:spPr bwMode="auto">
          <a:xfrm>
            <a:off x="4876800" y="4800600"/>
            <a:ext cx="3962400" cy="1828800"/>
          </a:xfrm>
          <a:prstGeom prst="ellipse">
            <a:avLst/>
          </a:prstGeom>
          <a:solidFill>
            <a:schemeClr val="accent1"/>
          </a:solidFill>
          <a:ln w="76200">
            <a:solidFill>
              <a:srgbClr val="FF400B"/>
            </a:solidFill>
            <a:round/>
            <a:headEnd/>
            <a:tailEnd/>
          </a:ln>
        </p:spPr>
        <p:txBody>
          <a:bodyPr wrap="none" anchor="ctr"/>
          <a:lstStyle/>
          <a:p>
            <a:pPr algn="ctr" eaLnBrk="0" hangingPunct="0"/>
            <a:endParaRPr lang="en-US"/>
          </a:p>
        </p:txBody>
      </p:sp>
      <p:sp>
        <p:nvSpPr>
          <p:cNvPr id="376839" name="Freeform 7"/>
          <p:cNvSpPr>
            <a:spLocks/>
          </p:cNvSpPr>
          <p:nvPr/>
        </p:nvSpPr>
        <p:spPr bwMode="auto">
          <a:xfrm flipH="1" flipV="1">
            <a:off x="5418138" y="5510213"/>
            <a:ext cx="1355725" cy="766762"/>
          </a:xfrm>
          <a:custGeom>
            <a:avLst/>
            <a:gdLst>
              <a:gd name="T0" fmla="*/ 2147483647 w 2373"/>
              <a:gd name="T1" fmla="*/ 2147483647 h 1375"/>
              <a:gd name="T2" fmla="*/ 2147483647 w 2373"/>
              <a:gd name="T3" fmla="*/ 2147483647 h 1375"/>
              <a:gd name="T4" fmla="*/ 2147483647 w 2373"/>
              <a:gd name="T5" fmla="*/ 2147483647 h 1375"/>
              <a:gd name="T6" fmla="*/ 2147483647 w 2373"/>
              <a:gd name="T7" fmla="*/ 2147483647 h 1375"/>
              <a:gd name="T8" fmla="*/ 2147483647 w 2373"/>
              <a:gd name="T9" fmla="*/ 2147483647 h 1375"/>
              <a:gd name="T10" fmla="*/ 2147483647 w 2373"/>
              <a:gd name="T11" fmla="*/ 2147483647 h 1375"/>
              <a:gd name="T12" fmla="*/ 2147483647 w 2373"/>
              <a:gd name="T13" fmla="*/ 2147483647 h 1375"/>
              <a:gd name="T14" fmla="*/ 0 w 2373"/>
              <a:gd name="T15" fmla="*/ 2147483647 h 1375"/>
              <a:gd name="T16" fmla="*/ 2147483647 w 2373"/>
              <a:gd name="T17" fmla="*/ 2147483647 h 1375"/>
              <a:gd name="T18" fmla="*/ 2147483647 w 2373"/>
              <a:gd name="T19" fmla="*/ 2147483647 h 1375"/>
              <a:gd name="T20" fmla="*/ 2147483647 w 2373"/>
              <a:gd name="T21" fmla="*/ 2147483647 h 1375"/>
              <a:gd name="T22" fmla="*/ 2147483647 w 2373"/>
              <a:gd name="T23" fmla="*/ 2147483647 h 1375"/>
              <a:gd name="T24" fmla="*/ 2147483647 w 2373"/>
              <a:gd name="T25" fmla="*/ 2147483647 h 1375"/>
              <a:gd name="T26" fmla="*/ 2147483647 w 2373"/>
              <a:gd name="T27" fmla="*/ 2147483647 h 1375"/>
              <a:gd name="T28" fmla="*/ 2147483647 w 2373"/>
              <a:gd name="T29" fmla="*/ 2147483647 h 1375"/>
              <a:gd name="T30" fmla="*/ 2147483647 w 2373"/>
              <a:gd name="T31" fmla="*/ 2147483647 h 1375"/>
              <a:gd name="T32" fmla="*/ 2147483647 w 2373"/>
              <a:gd name="T33" fmla="*/ 2147483647 h 1375"/>
              <a:gd name="T34" fmla="*/ 2147483647 w 2373"/>
              <a:gd name="T35" fmla="*/ 2147483647 h 1375"/>
              <a:gd name="T36" fmla="*/ 2147483647 w 2373"/>
              <a:gd name="T37" fmla="*/ 2147483647 h 1375"/>
              <a:gd name="T38" fmla="*/ 2147483647 w 2373"/>
              <a:gd name="T39" fmla="*/ 2147483647 h 1375"/>
              <a:gd name="T40" fmla="*/ 2147483647 w 2373"/>
              <a:gd name="T41" fmla="*/ 2147483647 h 1375"/>
              <a:gd name="T42" fmla="*/ 2147483647 w 2373"/>
              <a:gd name="T43" fmla="*/ 2147483647 h 1375"/>
              <a:gd name="T44" fmla="*/ 2147483647 w 2373"/>
              <a:gd name="T45" fmla="*/ 2147483647 h 1375"/>
              <a:gd name="T46" fmla="*/ 2147483647 w 2373"/>
              <a:gd name="T47" fmla="*/ 2147483647 h 1375"/>
              <a:gd name="T48" fmla="*/ 2147483647 w 2373"/>
              <a:gd name="T49" fmla="*/ 2147483647 h 1375"/>
              <a:gd name="T50" fmla="*/ 2147483647 w 2373"/>
              <a:gd name="T51" fmla="*/ 2147483647 h 1375"/>
              <a:gd name="T52" fmla="*/ 2147483647 w 2373"/>
              <a:gd name="T53" fmla="*/ 2147483647 h 1375"/>
              <a:gd name="T54" fmla="*/ 2147483647 w 2373"/>
              <a:gd name="T55" fmla="*/ 2147483647 h 1375"/>
              <a:gd name="T56" fmla="*/ 2147483647 w 2373"/>
              <a:gd name="T57" fmla="*/ 2147483647 h 1375"/>
              <a:gd name="T58" fmla="*/ 2147483647 w 2373"/>
              <a:gd name="T59" fmla="*/ 2147483647 h 1375"/>
              <a:gd name="T60" fmla="*/ 2147483647 w 2373"/>
              <a:gd name="T61" fmla="*/ 2147483647 h 1375"/>
              <a:gd name="T62" fmla="*/ 2147483647 w 2373"/>
              <a:gd name="T63" fmla="*/ 2147483647 h 1375"/>
              <a:gd name="T64" fmla="*/ 2147483647 w 2373"/>
              <a:gd name="T65" fmla="*/ 2147483647 h 1375"/>
              <a:gd name="T66" fmla="*/ 2147483647 w 2373"/>
              <a:gd name="T67" fmla="*/ 2147483647 h 1375"/>
              <a:gd name="T68" fmla="*/ 2147483647 w 2373"/>
              <a:gd name="T69" fmla="*/ 2147483647 h 1375"/>
              <a:gd name="T70" fmla="*/ 2147483647 w 2373"/>
              <a:gd name="T71" fmla="*/ 2147483647 h 1375"/>
              <a:gd name="T72" fmla="*/ 2147483647 w 2373"/>
              <a:gd name="T73" fmla="*/ 2147483647 h 1375"/>
              <a:gd name="T74" fmla="*/ 2147483647 w 2373"/>
              <a:gd name="T75" fmla="*/ 2147483647 h 1375"/>
              <a:gd name="T76" fmla="*/ 2147483647 w 2373"/>
              <a:gd name="T77" fmla="*/ 2147483647 h 1375"/>
              <a:gd name="T78" fmla="*/ 2147483647 w 2373"/>
              <a:gd name="T79" fmla="*/ 2147483647 h 13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73"/>
              <a:gd name="T121" fmla="*/ 0 h 1375"/>
              <a:gd name="T122" fmla="*/ 2373 w 2373"/>
              <a:gd name="T123" fmla="*/ 1375 h 13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76200">
            <a:solidFill>
              <a:schemeClr val="tx2"/>
            </a:solidFill>
            <a:round/>
            <a:headEnd/>
            <a:tailEnd/>
          </a:ln>
        </p:spPr>
        <p:txBody>
          <a:bodyPr wrap="none" anchor="ctr"/>
          <a:lstStyle/>
          <a:p>
            <a:endParaRPr lang="en-US"/>
          </a:p>
        </p:txBody>
      </p:sp>
      <p:sp>
        <p:nvSpPr>
          <p:cNvPr id="376840" name="Oval 8"/>
          <p:cNvSpPr>
            <a:spLocks noChangeArrowheads="1"/>
          </p:cNvSpPr>
          <p:nvPr/>
        </p:nvSpPr>
        <p:spPr bwMode="auto">
          <a:xfrm>
            <a:off x="7977188" y="5299075"/>
            <a:ext cx="173037" cy="166688"/>
          </a:xfrm>
          <a:prstGeom prst="ellipse">
            <a:avLst/>
          </a:prstGeom>
          <a:noFill/>
          <a:ln w="28575">
            <a:solidFill>
              <a:srgbClr val="0F116A"/>
            </a:solidFill>
            <a:round/>
            <a:headEnd/>
            <a:tailEnd/>
          </a:ln>
        </p:spPr>
        <p:txBody>
          <a:bodyPr wrap="none" anchor="ctr"/>
          <a:lstStyle/>
          <a:p>
            <a:pPr algn="ctr" eaLnBrk="0" hangingPunct="0"/>
            <a:endParaRPr lang="en-US" sz="3600"/>
          </a:p>
        </p:txBody>
      </p:sp>
      <p:pic>
        <p:nvPicPr>
          <p:cNvPr id="376857" name="Picture 25"/>
          <p:cNvPicPr>
            <a:picLocks noChangeAspect="1" noChangeArrowheads="1"/>
          </p:cNvPicPr>
          <p:nvPr/>
        </p:nvPicPr>
        <p:blipFill>
          <a:blip r:embed="rId9" cstate="print">
            <a:clrChange>
              <a:clrFrom>
                <a:srgbClr val="FFFFFF"/>
              </a:clrFrom>
              <a:clrTo>
                <a:srgbClr val="FFFFFF">
                  <a:alpha val="0"/>
                </a:srgbClr>
              </a:clrTo>
            </a:clrChange>
          </a:blip>
          <a:srcRect l="30376" r="30376" b="24001"/>
          <a:stretch>
            <a:fillRect/>
          </a:stretch>
        </p:blipFill>
        <p:spPr bwMode="auto">
          <a:xfrm>
            <a:off x="7572375" y="2490788"/>
            <a:ext cx="1408113" cy="2043112"/>
          </a:xfrm>
          <a:prstGeom prst="rect">
            <a:avLst/>
          </a:prstGeom>
          <a:noFill/>
          <a:ln w="9525">
            <a:noFill/>
            <a:miter lim="800000"/>
            <a:headEnd/>
            <a:tailEnd/>
          </a:ln>
        </p:spPr>
      </p:pic>
      <p:sp>
        <p:nvSpPr>
          <p:cNvPr id="376860" name="Oval 28"/>
          <p:cNvSpPr>
            <a:spLocks noChangeArrowheads="1"/>
          </p:cNvSpPr>
          <p:nvPr/>
        </p:nvSpPr>
        <p:spPr bwMode="auto">
          <a:xfrm>
            <a:off x="8302625" y="5732463"/>
            <a:ext cx="173038" cy="166687"/>
          </a:xfrm>
          <a:prstGeom prst="ellipse">
            <a:avLst/>
          </a:prstGeom>
          <a:noFill/>
          <a:ln w="28575">
            <a:solidFill>
              <a:srgbClr val="0F116A"/>
            </a:solidFill>
            <a:round/>
            <a:headEnd/>
            <a:tailEnd/>
          </a:ln>
        </p:spPr>
        <p:txBody>
          <a:bodyPr wrap="none" anchor="ctr"/>
          <a:lstStyle/>
          <a:p>
            <a:pPr algn="ctr" eaLnBrk="0" hangingPunct="0"/>
            <a:endParaRPr lang="en-US" sz="3600"/>
          </a:p>
        </p:txBody>
      </p:sp>
      <p:sp>
        <p:nvSpPr>
          <p:cNvPr id="376870" name="Oval 38"/>
          <p:cNvSpPr>
            <a:spLocks noChangeArrowheads="1"/>
          </p:cNvSpPr>
          <p:nvPr/>
        </p:nvSpPr>
        <p:spPr bwMode="auto">
          <a:xfrm>
            <a:off x="7618413" y="6081713"/>
            <a:ext cx="173037" cy="166687"/>
          </a:xfrm>
          <a:prstGeom prst="ellipse">
            <a:avLst/>
          </a:prstGeom>
          <a:noFill/>
          <a:ln w="28575">
            <a:solidFill>
              <a:srgbClr val="0F116A"/>
            </a:solidFill>
            <a:round/>
            <a:headEnd/>
            <a:tailEnd/>
          </a:ln>
        </p:spPr>
        <p:txBody>
          <a:bodyPr wrap="none" anchor="ctr"/>
          <a:lstStyle/>
          <a:p>
            <a:pPr algn="ctr" eaLnBrk="0" hangingPunct="0"/>
            <a:endParaRPr lang="en-US" sz="3600"/>
          </a:p>
        </p:txBody>
      </p:sp>
      <p:sp>
        <p:nvSpPr>
          <p:cNvPr id="376871" name="Oval 39"/>
          <p:cNvSpPr>
            <a:spLocks noChangeArrowheads="1"/>
          </p:cNvSpPr>
          <p:nvPr/>
        </p:nvSpPr>
        <p:spPr bwMode="auto">
          <a:xfrm>
            <a:off x="7305675" y="5062538"/>
            <a:ext cx="173038" cy="166687"/>
          </a:xfrm>
          <a:prstGeom prst="ellipse">
            <a:avLst/>
          </a:prstGeom>
          <a:noFill/>
          <a:ln w="28575">
            <a:solidFill>
              <a:srgbClr val="0F116A"/>
            </a:solidFill>
            <a:round/>
            <a:headEnd/>
            <a:tailEnd/>
          </a:ln>
        </p:spPr>
        <p:txBody>
          <a:bodyPr wrap="none" anchor="ctr"/>
          <a:lstStyle/>
          <a:p>
            <a:pPr algn="ctr" eaLnBrk="0" hangingPunct="0"/>
            <a:endParaRPr lang="en-US" sz="3600"/>
          </a:p>
        </p:txBody>
      </p:sp>
      <p:sp>
        <p:nvSpPr>
          <p:cNvPr id="376872" name="Oval 40"/>
          <p:cNvSpPr>
            <a:spLocks noChangeArrowheads="1"/>
          </p:cNvSpPr>
          <p:nvPr/>
        </p:nvSpPr>
        <p:spPr bwMode="auto">
          <a:xfrm>
            <a:off x="7078663" y="5632450"/>
            <a:ext cx="173037" cy="166688"/>
          </a:xfrm>
          <a:prstGeom prst="ellipse">
            <a:avLst/>
          </a:prstGeom>
          <a:noFill/>
          <a:ln w="28575">
            <a:solidFill>
              <a:srgbClr val="0F116A"/>
            </a:solidFill>
            <a:round/>
            <a:headEnd/>
            <a:tailEnd/>
          </a:ln>
        </p:spPr>
        <p:txBody>
          <a:bodyPr wrap="none" anchor="ctr"/>
          <a:lstStyle/>
          <a:p>
            <a:pPr algn="ctr" eaLnBrk="0" hangingPunct="0"/>
            <a:endParaRPr lang="en-US" sz="3600"/>
          </a:p>
        </p:txBody>
      </p:sp>
      <p:sp>
        <p:nvSpPr>
          <p:cNvPr id="376873" name="Oval 41"/>
          <p:cNvSpPr>
            <a:spLocks noChangeArrowheads="1"/>
          </p:cNvSpPr>
          <p:nvPr/>
        </p:nvSpPr>
        <p:spPr bwMode="auto">
          <a:xfrm>
            <a:off x="6500813" y="4948238"/>
            <a:ext cx="173037" cy="166687"/>
          </a:xfrm>
          <a:prstGeom prst="ellipse">
            <a:avLst/>
          </a:prstGeom>
          <a:noFill/>
          <a:ln w="28575">
            <a:solidFill>
              <a:srgbClr val="0F116A"/>
            </a:solidFill>
            <a:round/>
            <a:headEnd/>
            <a:tailEnd/>
          </a:ln>
        </p:spPr>
        <p:txBody>
          <a:bodyPr wrap="none" anchor="ctr"/>
          <a:lstStyle/>
          <a:p>
            <a:pPr algn="ctr" eaLnBrk="0" hangingPunct="0"/>
            <a:endParaRPr lang="en-US" sz="3600"/>
          </a:p>
        </p:txBody>
      </p:sp>
      <p:sp>
        <p:nvSpPr>
          <p:cNvPr id="376874" name="Oval 42"/>
          <p:cNvSpPr>
            <a:spLocks noChangeArrowheads="1"/>
          </p:cNvSpPr>
          <p:nvPr/>
        </p:nvSpPr>
        <p:spPr bwMode="auto">
          <a:xfrm>
            <a:off x="5603875" y="5191125"/>
            <a:ext cx="173038" cy="166688"/>
          </a:xfrm>
          <a:prstGeom prst="ellipse">
            <a:avLst/>
          </a:prstGeom>
          <a:noFill/>
          <a:ln w="28575">
            <a:solidFill>
              <a:srgbClr val="0F116A"/>
            </a:solidFill>
            <a:round/>
            <a:headEnd/>
            <a:tailEnd/>
          </a:ln>
        </p:spPr>
        <p:txBody>
          <a:bodyPr wrap="none" anchor="ctr"/>
          <a:lstStyle/>
          <a:p>
            <a:pPr algn="ctr" eaLnBrk="0" hangingPunct="0"/>
            <a:endParaRPr lang="en-US" sz="3600"/>
          </a:p>
        </p:txBody>
      </p:sp>
      <p:sp>
        <p:nvSpPr>
          <p:cNvPr id="376875" name="Oval 43"/>
          <p:cNvSpPr>
            <a:spLocks noChangeArrowheads="1"/>
          </p:cNvSpPr>
          <p:nvPr/>
        </p:nvSpPr>
        <p:spPr bwMode="auto">
          <a:xfrm>
            <a:off x="6538913" y="4324350"/>
            <a:ext cx="173037" cy="166688"/>
          </a:xfrm>
          <a:prstGeom prst="ellipse">
            <a:avLst/>
          </a:prstGeom>
          <a:noFill/>
          <a:ln w="28575">
            <a:solidFill>
              <a:srgbClr val="0F116A"/>
            </a:solidFill>
            <a:round/>
            <a:headEnd/>
            <a:tailEnd/>
          </a:ln>
        </p:spPr>
        <p:txBody>
          <a:bodyPr wrap="none" anchor="ctr"/>
          <a:lstStyle/>
          <a:p>
            <a:pPr algn="ctr" eaLnBrk="0" hangingPunct="0"/>
            <a:endParaRPr lang="en-US" sz="3600"/>
          </a:p>
        </p:txBody>
      </p:sp>
      <p:sp>
        <p:nvSpPr>
          <p:cNvPr id="376876" name="Oval 44"/>
          <p:cNvSpPr>
            <a:spLocks noChangeArrowheads="1"/>
          </p:cNvSpPr>
          <p:nvPr/>
        </p:nvSpPr>
        <p:spPr bwMode="auto">
          <a:xfrm>
            <a:off x="8715375" y="3887788"/>
            <a:ext cx="173038" cy="166687"/>
          </a:xfrm>
          <a:prstGeom prst="ellipse">
            <a:avLst/>
          </a:prstGeom>
          <a:noFill/>
          <a:ln w="28575">
            <a:solidFill>
              <a:srgbClr val="0F116A"/>
            </a:solidFill>
            <a:round/>
            <a:headEnd/>
            <a:tailEnd/>
          </a:ln>
        </p:spPr>
        <p:txBody>
          <a:bodyPr wrap="none" anchor="ctr"/>
          <a:lstStyle/>
          <a:p>
            <a:pPr algn="ctr" eaLnBrk="0" hangingPunct="0"/>
            <a:endParaRPr lang="en-US" sz="3600"/>
          </a:p>
        </p:txBody>
      </p:sp>
      <p:sp>
        <p:nvSpPr>
          <p:cNvPr id="376877" name="Oval 45"/>
          <p:cNvSpPr>
            <a:spLocks noChangeArrowheads="1"/>
          </p:cNvSpPr>
          <p:nvPr/>
        </p:nvSpPr>
        <p:spPr bwMode="auto">
          <a:xfrm>
            <a:off x="7032625" y="3098800"/>
            <a:ext cx="173038" cy="166688"/>
          </a:xfrm>
          <a:prstGeom prst="ellipse">
            <a:avLst/>
          </a:prstGeom>
          <a:noFill/>
          <a:ln w="28575">
            <a:solidFill>
              <a:srgbClr val="0F116A"/>
            </a:solidFill>
            <a:round/>
            <a:headEnd/>
            <a:tailEnd/>
          </a:ln>
        </p:spPr>
        <p:txBody>
          <a:bodyPr wrap="none" anchor="ctr"/>
          <a:lstStyle/>
          <a:p>
            <a:pPr algn="ctr" eaLnBrk="0" hangingPunct="0"/>
            <a:endParaRPr lang="en-US" sz="3600"/>
          </a:p>
        </p:txBody>
      </p:sp>
      <p:sp>
        <p:nvSpPr>
          <p:cNvPr id="376878" name="Oval 46"/>
          <p:cNvSpPr>
            <a:spLocks noChangeArrowheads="1"/>
          </p:cNvSpPr>
          <p:nvPr/>
        </p:nvSpPr>
        <p:spPr bwMode="auto">
          <a:xfrm>
            <a:off x="8782050" y="1784350"/>
            <a:ext cx="173038" cy="166688"/>
          </a:xfrm>
          <a:prstGeom prst="ellipse">
            <a:avLst/>
          </a:prstGeom>
          <a:noFill/>
          <a:ln w="28575">
            <a:solidFill>
              <a:srgbClr val="0F116A"/>
            </a:solidFill>
            <a:round/>
            <a:headEnd/>
            <a:tailEnd/>
          </a:ln>
        </p:spPr>
        <p:txBody>
          <a:bodyPr wrap="none" anchor="ctr"/>
          <a:lstStyle/>
          <a:p>
            <a:pPr algn="ctr" eaLnBrk="0" hangingPunct="0"/>
            <a:endParaRPr lang="en-US" sz="3600"/>
          </a:p>
        </p:txBody>
      </p:sp>
      <p:sp>
        <p:nvSpPr>
          <p:cNvPr id="376879" name="Oval 47"/>
          <p:cNvSpPr>
            <a:spLocks noChangeArrowheads="1"/>
          </p:cNvSpPr>
          <p:nvPr/>
        </p:nvSpPr>
        <p:spPr bwMode="auto">
          <a:xfrm>
            <a:off x="7451725" y="1608138"/>
            <a:ext cx="173038" cy="166687"/>
          </a:xfrm>
          <a:prstGeom prst="ellipse">
            <a:avLst/>
          </a:prstGeom>
          <a:noFill/>
          <a:ln w="28575">
            <a:solidFill>
              <a:srgbClr val="0F116A"/>
            </a:solidFill>
            <a:round/>
            <a:headEnd/>
            <a:tailEnd/>
          </a:ln>
        </p:spPr>
        <p:txBody>
          <a:bodyPr wrap="none" anchor="ctr"/>
          <a:lstStyle/>
          <a:p>
            <a:pPr algn="ctr" eaLnBrk="0" hangingPunct="0"/>
            <a:endParaRPr lang="en-US" sz="3600"/>
          </a:p>
        </p:txBody>
      </p:sp>
      <p:sp>
        <p:nvSpPr>
          <p:cNvPr id="376880" name="Oval 48"/>
          <p:cNvSpPr>
            <a:spLocks noChangeArrowheads="1"/>
          </p:cNvSpPr>
          <p:nvPr/>
        </p:nvSpPr>
        <p:spPr bwMode="auto">
          <a:xfrm>
            <a:off x="8128000" y="765175"/>
            <a:ext cx="173038" cy="166688"/>
          </a:xfrm>
          <a:prstGeom prst="ellipse">
            <a:avLst/>
          </a:prstGeom>
          <a:noFill/>
          <a:ln w="28575">
            <a:solidFill>
              <a:srgbClr val="0F116A"/>
            </a:solidFill>
            <a:round/>
            <a:headEnd/>
            <a:tailEnd/>
          </a:ln>
        </p:spPr>
        <p:txBody>
          <a:bodyPr wrap="none" anchor="ctr"/>
          <a:lstStyle/>
          <a:p>
            <a:pPr algn="ctr" eaLnBrk="0" hangingPunct="0"/>
            <a:endParaRPr lang="en-US" sz="3600"/>
          </a:p>
        </p:txBody>
      </p:sp>
      <p:sp>
        <p:nvSpPr>
          <p:cNvPr id="376881" name="Oval 49"/>
          <p:cNvSpPr>
            <a:spLocks noChangeArrowheads="1"/>
          </p:cNvSpPr>
          <p:nvPr/>
        </p:nvSpPr>
        <p:spPr bwMode="auto">
          <a:xfrm>
            <a:off x="7421563" y="444500"/>
            <a:ext cx="173037" cy="166688"/>
          </a:xfrm>
          <a:prstGeom prst="ellipse">
            <a:avLst/>
          </a:prstGeom>
          <a:noFill/>
          <a:ln w="28575">
            <a:solidFill>
              <a:srgbClr val="0F116A"/>
            </a:solidFill>
            <a:round/>
            <a:headEnd/>
            <a:tailEnd/>
          </a:ln>
        </p:spPr>
        <p:txBody>
          <a:bodyPr wrap="none" anchor="ctr"/>
          <a:lstStyle/>
          <a:p>
            <a:pPr algn="ctr" eaLnBrk="0" hangingPunct="0"/>
            <a:endParaRPr lang="en-US" sz="3600"/>
          </a:p>
        </p:txBody>
      </p:sp>
      <p:sp>
        <p:nvSpPr>
          <p:cNvPr id="376882" name="Oval 50"/>
          <p:cNvSpPr>
            <a:spLocks noChangeArrowheads="1"/>
          </p:cNvSpPr>
          <p:nvPr/>
        </p:nvSpPr>
        <p:spPr bwMode="auto">
          <a:xfrm>
            <a:off x="4532313" y="5902325"/>
            <a:ext cx="173037" cy="166688"/>
          </a:xfrm>
          <a:prstGeom prst="ellipse">
            <a:avLst/>
          </a:prstGeom>
          <a:noFill/>
          <a:ln w="28575">
            <a:solidFill>
              <a:srgbClr val="0F116A"/>
            </a:solidFill>
            <a:round/>
            <a:headEnd/>
            <a:tailEnd/>
          </a:ln>
        </p:spPr>
        <p:txBody>
          <a:bodyPr wrap="none" anchor="ctr"/>
          <a:lstStyle/>
          <a:p>
            <a:pPr algn="ctr" eaLnBrk="0" hangingPunct="0"/>
            <a:endParaRPr lang="en-US" sz="3600"/>
          </a:p>
        </p:txBody>
      </p:sp>
      <p:sp>
        <p:nvSpPr>
          <p:cNvPr id="376883" name="Oval 51"/>
          <p:cNvSpPr>
            <a:spLocks noChangeArrowheads="1"/>
          </p:cNvSpPr>
          <p:nvPr/>
        </p:nvSpPr>
        <p:spPr bwMode="auto">
          <a:xfrm>
            <a:off x="8505825" y="6448425"/>
            <a:ext cx="173038" cy="166688"/>
          </a:xfrm>
          <a:prstGeom prst="ellipse">
            <a:avLst/>
          </a:prstGeom>
          <a:noFill/>
          <a:ln w="28575">
            <a:solidFill>
              <a:srgbClr val="0F116A"/>
            </a:solidFill>
            <a:round/>
            <a:headEnd/>
            <a:tailEnd/>
          </a:ln>
        </p:spPr>
        <p:txBody>
          <a:bodyPr wrap="none" anchor="ctr"/>
          <a:lstStyle/>
          <a:p>
            <a:pPr algn="ctr" eaLnBrk="0" hangingPunct="0"/>
            <a:endParaRPr lang="en-US" sz="3600"/>
          </a:p>
        </p:txBody>
      </p:sp>
      <p:sp>
        <p:nvSpPr>
          <p:cNvPr id="376884" name="Oval 52"/>
          <p:cNvSpPr>
            <a:spLocks noChangeArrowheads="1"/>
          </p:cNvSpPr>
          <p:nvPr/>
        </p:nvSpPr>
        <p:spPr bwMode="auto">
          <a:xfrm>
            <a:off x="5353050" y="6575425"/>
            <a:ext cx="173038" cy="166688"/>
          </a:xfrm>
          <a:prstGeom prst="ellipse">
            <a:avLst/>
          </a:prstGeom>
          <a:noFill/>
          <a:ln w="28575">
            <a:solidFill>
              <a:srgbClr val="0F116A"/>
            </a:solidFill>
            <a:round/>
            <a:headEnd/>
            <a:tailEnd/>
          </a:ln>
        </p:spPr>
        <p:txBody>
          <a:bodyPr wrap="none" anchor="ctr"/>
          <a:lstStyle/>
          <a:p>
            <a:pPr algn="ctr" eaLnBrk="0" hangingPunct="0"/>
            <a:endParaRPr lang="en-US" sz="3600"/>
          </a:p>
        </p:txBody>
      </p:sp>
      <p:pic>
        <p:nvPicPr>
          <p:cNvPr id="376886" name="Picture 54"/>
          <p:cNvPicPr>
            <a:picLocks noChangeAspect="1" noChangeArrowheads="1"/>
          </p:cNvPicPr>
          <p:nvPr/>
        </p:nvPicPr>
        <p:blipFill>
          <a:blip r:embed="rId10" cstate="print"/>
          <a:srcRect/>
          <a:stretch>
            <a:fillRect/>
          </a:stretch>
        </p:blipFill>
        <p:spPr bwMode="auto">
          <a:xfrm>
            <a:off x="100013" y="4706938"/>
            <a:ext cx="1474787" cy="1911350"/>
          </a:xfrm>
          <a:prstGeom prst="rect">
            <a:avLst/>
          </a:prstGeom>
          <a:noFill/>
          <a:ln w="9525">
            <a:noFill/>
            <a:miter lim="800000"/>
            <a:headEnd/>
            <a:tailEnd/>
          </a:ln>
          <a:effectLst>
            <a:outerShdw dist="35921" dir="2700000" algn="ctr" rotWithShape="0">
              <a:srgbClr val="000000">
                <a:alpha val="75000"/>
              </a:srgbClr>
            </a:outerShdw>
          </a:effectLst>
        </p:spPr>
      </p:pic>
      <p:sp>
        <p:nvSpPr>
          <p:cNvPr id="376887" name="AutoShape 55"/>
          <p:cNvSpPr>
            <a:spLocks noChangeArrowheads="1"/>
          </p:cNvSpPr>
          <p:nvPr/>
        </p:nvSpPr>
        <p:spPr bwMode="auto">
          <a:xfrm>
            <a:off x="15875" y="6494463"/>
            <a:ext cx="1474788" cy="339725"/>
          </a:xfrm>
          <a:prstGeom prst="roundRect">
            <a:avLst>
              <a:gd name="adj" fmla="val 16667"/>
            </a:avLst>
          </a:prstGeom>
          <a:solidFill>
            <a:srgbClr val="FFCC18"/>
          </a:solidFill>
          <a:ln w="9525">
            <a:noFill/>
            <a:round/>
            <a:headEnd/>
            <a:tailEnd/>
          </a:ln>
        </p:spPr>
        <p:txBody>
          <a:bodyPr wrap="none" lIns="0" tIns="0" rIns="0" bIns="0" anchor="ctr">
            <a:spAutoFit/>
          </a:bodyPr>
          <a:lstStyle/>
          <a:p>
            <a:pPr algn="ctr" eaLnBrk="0" hangingPunct="0"/>
            <a:r>
              <a:rPr lang="en-US" sz="2000" b="1">
                <a:solidFill>
                  <a:srgbClr val="000000"/>
                </a:solidFill>
              </a:rPr>
              <a:t>conjugation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anim calcmode="lin" valueType="num">
                                      <p:cBhvr additive="base">
                                        <p:cTn id="7" dur="500" fill="hold"/>
                                        <p:tgtEl>
                                          <p:spTgt spid="3768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68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6835">
                                            <p:txEl>
                                              <p:pRg st="1" end="1"/>
                                            </p:txEl>
                                          </p:spTgt>
                                        </p:tgtEl>
                                        <p:attrNameLst>
                                          <p:attrName>style.visibility</p:attrName>
                                        </p:attrNameLst>
                                      </p:cBhvr>
                                      <p:to>
                                        <p:strVal val="visible"/>
                                      </p:to>
                                    </p:set>
                                    <p:anim calcmode="lin" valueType="num">
                                      <p:cBhvr additive="base">
                                        <p:cTn id="13" dur="500" fill="hold"/>
                                        <p:tgtEl>
                                          <p:spTgt spid="3768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68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6835">
                                            <p:txEl>
                                              <p:pRg st="2" end="2"/>
                                            </p:txEl>
                                          </p:spTgt>
                                        </p:tgtEl>
                                        <p:attrNameLst>
                                          <p:attrName>style.visibility</p:attrName>
                                        </p:attrNameLst>
                                      </p:cBhvr>
                                      <p:to>
                                        <p:strVal val="visible"/>
                                      </p:to>
                                    </p:set>
                                    <p:anim calcmode="lin" valueType="num">
                                      <p:cBhvr additive="base">
                                        <p:cTn id="19" dur="500" fill="hold"/>
                                        <p:tgtEl>
                                          <p:spTgt spid="3768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683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6835">
                                            <p:txEl>
                                              <p:pRg st="3" end="3"/>
                                            </p:txEl>
                                          </p:spTgt>
                                        </p:tgtEl>
                                        <p:attrNameLst>
                                          <p:attrName>style.visibility</p:attrName>
                                        </p:attrNameLst>
                                      </p:cBhvr>
                                      <p:to>
                                        <p:strVal val="visible"/>
                                      </p:to>
                                    </p:set>
                                    <p:anim calcmode="lin" valueType="num">
                                      <p:cBhvr additive="base">
                                        <p:cTn id="25" dur="500" fill="hold"/>
                                        <p:tgtEl>
                                          <p:spTgt spid="3768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683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76857"/>
                                        </p:tgtEl>
                                        <p:attrNameLst>
                                          <p:attrName>style.visibility</p:attrName>
                                        </p:attrNameLst>
                                      </p:cBhvr>
                                      <p:to>
                                        <p:strVal val="visible"/>
                                      </p:to>
                                    </p:set>
                                    <p:animEffect transition="in" filter="wipe(left)">
                                      <p:cBhvr>
                                        <p:cTn id="31" dur="500"/>
                                        <p:tgtEl>
                                          <p:spTgt spid="376857"/>
                                        </p:tgtEl>
                                      </p:cBhvr>
                                    </p:animEffect>
                                  </p:childTnLst>
                                  <p:subTnLst>
                                    <p:audio>
                                      <p:cMediaNode>
                                        <p:cTn display="0" masterRel="sameClick">
                                          <p:stCondLst>
                                            <p:cond evt="begin" delay="0">
                                              <p:tn val="29"/>
                                            </p:cond>
                                          </p:stCondLst>
                                          <p:endCondLst>
                                            <p:cond evt="onStopAudio" delay="0">
                                              <p:tgtEl>
                                                <p:sldTgt/>
                                              </p:tgtEl>
                                            </p:cond>
                                          </p:endCondLst>
                                        </p:cTn>
                                        <p:tgtEl>
                                          <p:sndTgt r:embed="rId4" name="Vibro Up"/>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76835">
                                            <p:txEl>
                                              <p:pRg st="4" end="4"/>
                                            </p:txEl>
                                          </p:spTgt>
                                        </p:tgtEl>
                                        <p:attrNameLst>
                                          <p:attrName>style.visibility</p:attrName>
                                        </p:attrNameLst>
                                      </p:cBhvr>
                                      <p:to>
                                        <p:strVal val="visible"/>
                                      </p:to>
                                    </p:set>
                                    <p:anim calcmode="lin" valueType="num">
                                      <p:cBhvr additive="base">
                                        <p:cTn id="36" dur="500" fill="hold"/>
                                        <p:tgtEl>
                                          <p:spTgt spid="376835">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7683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76835">
                                            <p:txEl>
                                              <p:pRg st="5" end="5"/>
                                            </p:txEl>
                                          </p:spTgt>
                                        </p:tgtEl>
                                        <p:attrNameLst>
                                          <p:attrName>style.visibility</p:attrName>
                                        </p:attrNameLst>
                                      </p:cBhvr>
                                      <p:to>
                                        <p:strVal val="visible"/>
                                      </p:to>
                                    </p:set>
                                    <p:anim calcmode="lin" valueType="num">
                                      <p:cBhvr additive="base">
                                        <p:cTn id="42" dur="500" fill="hold"/>
                                        <p:tgtEl>
                                          <p:spTgt spid="376835">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7683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76835">
                                            <p:txEl>
                                              <p:pRg st="6" end="6"/>
                                            </p:txEl>
                                          </p:spTgt>
                                        </p:tgtEl>
                                        <p:attrNameLst>
                                          <p:attrName>style.visibility</p:attrName>
                                        </p:attrNameLst>
                                      </p:cBhvr>
                                      <p:to>
                                        <p:strVal val="visible"/>
                                      </p:to>
                                    </p:set>
                                    <p:anim calcmode="lin" valueType="num">
                                      <p:cBhvr additive="base">
                                        <p:cTn id="48" dur="500" fill="hold"/>
                                        <p:tgtEl>
                                          <p:spTgt spid="376835">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7683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
                                        </p:tgtEl>
                                      </p:cMediaNode>
                                    </p:audio>
                                  </p:subTnLst>
                                </p:cTn>
                              </p:par>
                            </p:childTnLst>
                          </p:cTn>
                        </p:par>
                        <p:par>
                          <p:cTn id="50" fill="hold">
                            <p:stCondLst>
                              <p:cond delay="500"/>
                            </p:stCondLst>
                            <p:childTnLst>
                              <p:par>
                                <p:cTn id="51" presetID="2" presetClass="entr" presetSubtype="8" fill="hold" grpId="0" nodeType="afterEffect">
                                  <p:stCondLst>
                                    <p:cond delay="0"/>
                                  </p:stCondLst>
                                  <p:childTnLst>
                                    <p:set>
                                      <p:cBhvr>
                                        <p:cTn id="52" dur="1" fill="hold">
                                          <p:stCondLst>
                                            <p:cond delay="0"/>
                                          </p:stCondLst>
                                        </p:cTn>
                                        <p:tgtEl>
                                          <p:spTgt spid="376835">
                                            <p:txEl>
                                              <p:pRg st="7" end="7"/>
                                            </p:txEl>
                                          </p:spTgt>
                                        </p:tgtEl>
                                        <p:attrNameLst>
                                          <p:attrName>style.visibility</p:attrName>
                                        </p:attrNameLst>
                                      </p:cBhvr>
                                      <p:to>
                                        <p:strVal val="visible"/>
                                      </p:to>
                                    </p:set>
                                    <p:anim calcmode="lin" valueType="num">
                                      <p:cBhvr additive="base">
                                        <p:cTn id="53" dur="500" fill="hold"/>
                                        <p:tgtEl>
                                          <p:spTgt spid="376835">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7683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376835">
                                            <p:txEl>
                                              <p:pRg st="8" end="8"/>
                                            </p:txEl>
                                          </p:spTgt>
                                        </p:tgtEl>
                                        <p:attrNameLst>
                                          <p:attrName>style.visibility</p:attrName>
                                        </p:attrNameLst>
                                      </p:cBhvr>
                                      <p:to>
                                        <p:strVal val="visible"/>
                                      </p:to>
                                    </p:set>
                                    <p:anim calcmode="lin" valueType="num">
                                      <p:cBhvr additive="base">
                                        <p:cTn id="59" dur="500" fill="hold"/>
                                        <p:tgtEl>
                                          <p:spTgt spid="376835">
                                            <p:txEl>
                                              <p:pRg st="8" end="8"/>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7683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Whoosh"/>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376835">
                                            <p:txEl>
                                              <p:pRg st="9" end="9"/>
                                            </p:txEl>
                                          </p:spTgt>
                                        </p:tgtEl>
                                        <p:attrNameLst>
                                          <p:attrName>style.visibility</p:attrName>
                                        </p:attrNameLst>
                                      </p:cBhvr>
                                      <p:to>
                                        <p:strVal val="visible"/>
                                      </p:to>
                                    </p:set>
                                    <p:anim calcmode="lin" valueType="num">
                                      <p:cBhvr additive="base">
                                        <p:cTn id="65" dur="500" fill="hold"/>
                                        <p:tgtEl>
                                          <p:spTgt spid="376835">
                                            <p:txEl>
                                              <p:pRg st="9" end="9"/>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7683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Whoosh"/>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376835">
                                            <p:txEl>
                                              <p:pRg st="10" end="10"/>
                                            </p:txEl>
                                          </p:spTgt>
                                        </p:tgtEl>
                                        <p:attrNameLst>
                                          <p:attrName>style.visibility</p:attrName>
                                        </p:attrNameLst>
                                      </p:cBhvr>
                                      <p:to>
                                        <p:strVal val="visible"/>
                                      </p:to>
                                    </p:set>
                                    <p:anim calcmode="lin" valueType="num">
                                      <p:cBhvr additive="base">
                                        <p:cTn id="71" dur="500" fill="hold"/>
                                        <p:tgtEl>
                                          <p:spTgt spid="376835">
                                            <p:txEl>
                                              <p:pRg st="10" end="1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76835">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3" name="Whoosh"/>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376835">
                                            <p:txEl>
                                              <p:pRg st="11" end="11"/>
                                            </p:txEl>
                                          </p:spTgt>
                                        </p:tgtEl>
                                        <p:attrNameLst>
                                          <p:attrName>style.visibility</p:attrName>
                                        </p:attrNameLst>
                                      </p:cBhvr>
                                      <p:to>
                                        <p:strVal val="visible"/>
                                      </p:to>
                                    </p:set>
                                    <p:anim calcmode="lin" valueType="num">
                                      <p:cBhvr additive="base">
                                        <p:cTn id="77" dur="500" fill="hold"/>
                                        <p:tgtEl>
                                          <p:spTgt spid="376835">
                                            <p:txEl>
                                              <p:pRg st="11" end="11"/>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376835">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3" name="Whoosh"/>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376835">
                                            <p:txEl>
                                              <p:pRg st="12" end="12"/>
                                            </p:txEl>
                                          </p:spTgt>
                                        </p:tgtEl>
                                        <p:attrNameLst>
                                          <p:attrName>style.visibility</p:attrName>
                                        </p:attrNameLst>
                                      </p:cBhvr>
                                      <p:to>
                                        <p:strVal val="visible"/>
                                      </p:to>
                                    </p:set>
                                    <p:anim calcmode="lin" valueType="num">
                                      <p:cBhvr additive="base">
                                        <p:cTn id="83" dur="500" fill="hold"/>
                                        <p:tgtEl>
                                          <p:spTgt spid="376835">
                                            <p:txEl>
                                              <p:pRg st="12" end="12"/>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376835">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3" name="Whoosh"/>
                                        </p:tgtEl>
                                      </p:cMediaNode>
                                    </p:audio>
                                  </p:sub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76838"/>
                                        </p:tgtEl>
                                        <p:attrNameLst>
                                          <p:attrName>style.visibility</p:attrName>
                                        </p:attrNameLst>
                                      </p:cBhvr>
                                      <p:to>
                                        <p:strVal val="visible"/>
                                      </p:to>
                                    </p:set>
                                    <p:animEffect transition="in" filter="wipe(left)">
                                      <p:cBhvr>
                                        <p:cTn id="89" dur="500"/>
                                        <p:tgtEl>
                                          <p:spTgt spid="376838"/>
                                        </p:tgtEl>
                                      </p:cBhvr>
                                    </p:animEffect>
                                  </p:childTnLst>
                                  <p:subTnLst>
                                    <p:audio>
                                      <p:cMediaNode>
                                        <p:cTn display="0" masterRel="sameClick">
                                          <p:stCondLst>
                                            <p:cond evt="begin" delay="0">
                                              <p:tn val="87"/>
                                            </p:cond>
                                          </p:stCondLst>
                                          <p:endCondLst>
                                            <p:cond evt="onStopAudio" delay="0">
                                              <p:tgtEl>
                                                <p:sldTgt/>
                                              </p:tgtEl>
                                            </p:cond>
                                          </p:endCondLst>
                                        </p:cTn>
                                        <p:tgtEl>
                                          <p:sndTgt r:embed="rId4" name="Vibro Up"/>
                                        </p:tgtEl>
                                      </p:cMediaNode>
                                    </p:audio>
                                  </p:sub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376839"/>
                                        </p:tgtEl>
                                        <p:attrNameLst>
                                          <p:attrName>style.visibility</p:attrName>
                                        </p:attrNameLst>
                                      </p:cBhvr>
                                      <p:to>
                                        <p:strVal val="visible"/>
                                      </p:to>
                                    </p:set>
                                    <p:animEffect transition="in" filter="wipe(left)">
                                      <p:cBhvr>
                                        <p:cTn id="94" dur="500"/>
                                        <p:tgtEl>
                                          <p:spTgt spid="376839"/>
                                        </p:tgtEl>
                                      </p:cBhvr>
                                    </p:animEffect>
                                  </p:childTnLst>
                                  <p:subTnLst>
                                    <p:audio>
                                      <p:cMediaNode>
                                        <p:cTn display="0" masterRel="sameClick">
                                          <p:stCondLst>
                                            <p:cond evt="begin" delay="0">
                                              <p:tn val="92"/>
                                            </p:cond>
                                          </p:stCondLst>
                                          <p:endCondLst>
                                            <p:cond evt="onStopAudio" delay="0">
                                              <p:tgtEl>
                                                <p:sldTgt/>
                                              </p:tgtEl>
                                            </p:cond>
                                          </p:endCondLst>
                                        </p:cTn>
                                        <p:tgtEl>
                                          <p:sndTgt r:embed="rId5" name="Chimes"/>
                                        </p:tgtEl>
                                      </p:cMediaNode>
                                    </p:audio>
                                  </p:sub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376840"/>
                                        </p:tgtEl>
                                        <p:attrNameLst>
                                          <p:attrName>style.visibility</p:attrName>
                                        </p:attrNameLst>
                                      </p:cBhvr>
                                      <p:to>
                                        <p:strVal val="visible"/>
                                      </p:to>
                                    </p:set>
                                    <p:animEffect transition="in" filter="wipe(down)">
                                      <p:cBhvr>
                                        <p:cTn id="99" dur="580">
                                          <p:stCondLst>
                                            <p:cond delay="0"/>
                                          </p:stCondLst>
                                        </p:cTn>
                                        <p:tgtEl>
                                          <p:spTgt spid="376840"/>
                                        </p:tgtEl>
                                      </p:cBhvr>
                                    </p:animEffect>
                                    <p:anim calcmode="lin" valueType="num">
                                      <p:cBhvr>
                                        <p:cTn id="100" dur="1822" tmFilter="0,0; 0.14,0.36; 0.43,0.73; 0.71,0.91; 1.0,1.0">
                                          <p:stCondLst>
                                            <p:cond delay="0"/>
                                          </p:stCondLst>
                                        </p:cTn>
                                        <p:tgtEl>
                                          <p:spTgt spid="376840"/>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376840"/>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376840"/>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376840"/>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376840"/>
                                        </p:tgtEl>
                                        <p:attrNameLst>
                                          <p:attrName>ppt_y</p:attrName>
                                        </p:attrNameLst>
                                      </p:cBhvr>
                                      <p:tavLst>
                                        <p:tav tm="0" fmla="#ppt_y-sin(pi*$)/81">
                                          <p:val>
                                            <p:fltVal val="0"/>
                                          </p:val>
                                        </p:tav>
                                        <p:tav tm="100000">
                                          <p:val>
                                            <p:fltVal val="1"/>
                                          </p:val>
                                        </p:tav>
                                      </p:tavLst>
                                    </p:anim>
                                    <p:animScale>
                                      <p:cBhvr>
                                        <p:cTn id="105" dur="26">
                                          <p:stCondLst>
                                            <p:cond delay="650"/>
                                          </p:stCondLst>
                                        </p:cTn>
                                        <p:tgtEl>
                                          <p:spTgt spid="376840"/>
                                        </p:tgtEl>
                                      </p:cBhvr>
                                      <p:to x="100000" y="60000"/>
                                    </p:animScale>
                                    <p:animScale>
                                      <p:cBhvr>
                                        <p:cTn id="106" dur="166" decel="50000">
                                          <p:stCondLst>
                                            <p:cond delay="676"/>
                                          </p:stCondLst>
                                        </p:cTn>
                                        <p:tgtEl>
                                          <p:spTgt spid="376840"/>
                                        </p:tgtEl>
                                      </p:cBhvr>
                                      <p:to x="100000" y="100000"/>
                                    </p:animScale>
                                    <p:animScale>
                                      <p:cBhvr>
                                        <p:cTn id="107" dur="26">
                                          <p:stCondLst>
                                            <p:cond delay="1312"/>
                                          </p:stCondLst>
                                        </p:cTn>
                                        <p:tgtEl>
                                          <p:spTgt spid="376840"/>
                                        </p:tgtEl>
                                      </p:cBhvr>
                                      <p:to x="100000" y="80000"/>
                                    </p:animScale>
                                    <p:animScale>
                                      <p:cBhvr>
                                        <p:cTn id="108" dur="166" decel="50000">
                                          <p:stCondLst>
                                            <p:cond delay="1338"/>
                                          </p:stCondLst>
                                        </p:cTn>
                                        <p:tgtEl>
                                          <p:spTgt spid="376840"/>
                                        </p:tgtEl>
                                      </p:cBhvr>
                                      <p:to x="100000" y="100000"/>
                                    </p:animScale>
                                    <p:animScale>
                                      <p:cBhvr>
                                        <p:cTn id="109" dur="26">
                                          <p:stCondLst>
                                            <p:cond delay="1642"/>
                                          </p:stCondLst>
                                        </p:cTn>
                                        <p:tgtEl>
                                          <p:spTgt spid="376840"/>
                                        </p:tgtEl>
                                      </p:cBhvr>
                                      <p:to x="100000" y="90000"/>
                                    </p:animScale>
                                    <p:animScale>
                                      <p:cBhvr>
                                        <p:cTn id="110" dur="166" decel="50000">
                                          <p:stCondLst>
                                            <p:cond delay="1668"/>
                                          </p:stCondLst>
                                        </p:cTn>
                                        <p:tgtEl>
                                          <p:spTgt spid="376840"/>
                                        </p:tgtEl>
                                      </p:cBhvr>
                                      <p:to x="100000" y="100000"/>
                                    </p:animScale>
                                    <p:animScale>
                                      <p:cBhvr>
                                        <p:cTn id="111" dur="26">
                                          <p:stCondLst>
                                            <p:cond delay="1808"/>
                                          </p:stCondLst>
                                        </p:cTn>
                                        <p:tgtEl>
                                          <p:spTgt spid="376840"/>
                                        </p:tgtEl>
                                      </p:cBhvr>
                                      <p:to x="100000" y="95000"/>
                                    </p:animScale>
                                    <p:animScale>
                                      <p:cBhvr>
                                        <p:cTn id="112" dur="166" decel="50000">
                                          <p:stCondLst>
                                            <p:cond delay="1834"/>
                                          </p:stCondLst>
                                        </p:cTn>
                                        <p:tgtEl>
                                          <p:spTgt spid="376840"/>
                                        </p:tgtEl>
                                      </p:cBhvr>
                                      <p:to x="100000" y="100000"/>
                                    </p:animScale>
                                  </p:childTnLst>
                                  <p:subTnLst>
                                    <p:audio>
                                      <p:cMediaNode>
                                        <p:cTn display="0" masterRel="sameClick">
                                          <p:stCondLst>
                                            <p:cond evt="begin" delay="0">
                                              <p:tn val="97"/>
                                            </p:cond>
                                          </p:stCondLst>
                                          <p:endCondLst>
                                            <p:cond evt="onStopAudio" delay="0">
                                              <p:tgtEl>
                                                <p:sldTgt/>
                                              </p:tgtEl>
                                            </p:cond>
                                          </p:endCondLst>
                                        </p:cTn>
                                        <p:tgtEl>
                                          <p:sndTgt r:embed="rId6" name="String"/>
                                        </p:tgtEl>
                                      </p:cMediaNode>
                                    </p:audio>
                                  </p:sub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376860"/>
                                        </p:tgtEl>
                                        <p:attrNameLst>
                                          <p:attrName>style.visibility</p:attrName>
                                        </p:attrNameLst>
                                      </p:cBhvr>
                                      <p:to>
                                        <p:strVal val="visible"/>
                                      </p:to>
                                    </p:set>
                                    <p:animEffect transition="in" filter="dissolve">
                                      <p:cBhvr>
                                        <p:cTn id="117" dur="500"/>
                                        <p:tgtEl>
                                          <p:spTgt spid="376860"/>
                                        </p:tgtEl>
                                      </p:cBhvr>
                                    </p:animEffect>
                                  </p:childTnLst>
                                  <p:subTnLst>
                                    <p:audio>
                                      <p:cMediaNode>
                                        <p:cTn display="0" masterRel="sameClick">
                                          <p:stCondLst>
                                            <p:cond evt="begin" delay="0">
                                              <p:tn val="115"/>
                                            </p:cond>
                                          </p:stCondLst>
                                          <p:endCondLst>
                                            <p:cond evt="onStopAudio" delay="0">
                                              <p:tgtEl>
                                                <p:sldTgt/>
                                              </p:tgtEl>
                                            </p:cond>
                                          </p:endCondLst>
                                        </p:cTn>
                                        <p:tgtEl>
                                          <p:sndTgt r:embed="rId7" name="Pong"/>
                                        </p:tgtEl>
                                      </p:cMediaNode>
                                    </p:audio>
                                  </p:sub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376870"/>
                                        </p:tgtEl>
                                        <p:attrNameLst>
                                          <p:attrName>style.visibility</p:attrName>
                                        </p:attrNameLst>
                                      </p:cBhvr>
                                      <p:to>
                                        <p:strVal val="visible"/>
                                      </p:to>
                                    </p:set>
                                    <p:animEffect transition="in" filter="dissolve">
                                      <p:cBhvr>
                                        <p:cTn id="122" dur="500"/>
                                        <p:tgtEl>
                                          <p:spTgt spid="376870"/>
                                        </p:tgtEl>
                                      </p:cBhvr>
                                    </p:animEffect>
                                  </p:childTnLst>
                                  <p:subTnLst>
                                    <p:audio>
                                      <p:cMediaNode>
                                        <p:cTn display="0" masterRel="sameClick">
                                          <p:stCondLst>
                                            <p:cond evt="begin" delay="0">
                                              <p:tn val="120"/>
                                            </p:cond>
                                          </p:stCondLst>
                                          <p:endCondLst>
                                            <p:cond evt="onStopAudio" delay="0">
                                              <p:tgtEl>
                                                <p:sldTgt/>
                                              </p:tgtEl>
                                            </p:cond>
                                          </p:endCondLst>
                                        </p:cTn>
                                        <p:tgtEl>
                                          <p:sndTgt r:embed="rId7" name="Pong"/>
                                        </p:tgtEl>
                                      </p:cMediaNode>
                                    </p:audio>
                                  </p:subTnLst>
                                </p:cTn>
                              </p:par>
                            </p:childTnLst>
                          </p:cTn>
                        </p:par>
                        <p:par>
                          <p:cTn id="123" fill="hold">
                            <p:stCondLst>
                              <p:cond delay="500"/>
                            </p:stCondLst>
                            <p:childTnLst>
                              <p:par>
                                <p:cTn id="124" presetID="9" presetClass="entr" presetSubtype="0" fill="hold" grpId="0" nodeType="afterEffect">
                                  <p:stCondLst>
                                    <p:cond delay="0"/>
                                  </p:stCondLst>
                                  <p:childTnLst>
                                    <p:set>
                                      <p:cBhvr>
                                        <p:cTn id="125" dur="1" fill="hold">
                                          <p:stCondLst>
                                            <p:cond delay="0"/>
                                          </p:stCondLst>
                                        </p:cTn>
                                        <p:tgtEl>
                                          <p:spTgt spid="376871"/>
                                        </p:tgtEl>
                                        <p:attrNameLst>
                                          <p:attrName>style.visibility</p:attrName>
                                        </p:attrNameLst>
                                      </p:cBhvr>
                                      <p:to>
                                        <p:strVal val="visible"/>
                                      </p:to>
                                    </p:set>
                                    <p:animEffect transition="in" filter="dissolve">
                                      <p:cBhvr>
                                        <p:cTn id="126" dur="500"/>
                                        <p:tgtEl>
                                          <p:spTgt spid="376871"/>
                                        </p:tgtEl>
                                      </p:cBhvr>
                                    </p:animEffect>
                                  </p:childTnLst>
                                  <p:subTnLst>
                                    <p:audio>
                                      <p:cMediaNode>
                                        <p:cTn display="0" masterRel="sameClick">
                                          <p:stCondLst>
                                            <p:cond evt="begin" delay="0">
                                              <p:tn val="124"/>
                                            </p:cond>
                                          </p:stCondLst>
                                          <p:endCondLst>
                                            <p:cond evt="onStopAudio" delay="0">
                                              <p:tgtEl>
                                                <p:sldTgt/>
                                              </p:tgtEl>
                                            </p:cond>
                                          </p:endCondLst>
                                        </p:cTn>
                                        <p:tgtEl>
                                          <p:sndTgt r:embed="rId7" name="Pong"/>
                                        </p:tgtEl>
                                      </p:cMediaNode>
                                    </p:audio>
                                  </p:subTnLst>
                                </p:cTn>
                              </p:par>
                            </p:childTnLst>
                          </p:cTn>
                        </p:par>
                        <p:par>
                          <p:cTn id="127" fill="hold">
                            <p:stCondLst>
                              <p:cond delay="1000"/>
                            </p:stCondLst>
                            <p:childTnLst>
                              <p:par>
                                <p:cTn id="128" presetID="9" presetClass="entr" presetSubtype="0" fill="hold" grpId="0" nodeType="afterEffect">
                                  <p:stCondLst>
                                    <p:cond delay="0"/>
                                  </p:stCondLst>
                                  <p:childTnLst>
                                    <p:set>
                                      <p:cBhvr>
                                        <p:cTn id="129" dur="1" fill="hold">
                                          <p:stCondLst>
                                            <p:cond delay="0"/>
                                          </p:stCondLst>
                                        </p:cTn>
                                        <p:tgtEl>
                                          <p:spTgt spid="376872"/>
                                        </p:tgtEl>
                                        <p:attrNameLst>
                                          <p:attrName>style.visibility</p:attrName>
                                        </p:attrNameLst>
                                      </p:cBhvr>
                                      <p:to>
                                        <p:strVal val="visible"/>
                                      </p:to>
                                    </p:set>
                                    <p:animEffect transition="in" filter="dissolve">
                                      <p:cBhvr>
                                        <p:cTn id="130" dur="500"/>
                                        <p:tgtEl>
                                          <p:spTgt spid="376872"/>
                                        </p:tgtEl>
                                      </p:cBhvr>
                                    </p:animEffect>
                                  </p:childTnLst>
                                  <p:subTnLst>
                                    <p:audio>
                                      <p:cMediaNode>
                                        <p:cTn display="0" masterRel="sameClick">
                                          <p:stCondLst>
                                            <p:cond evt="begin" delay="0">
                                              <p:tn val="128"/>
                                            </p:cond>
                                          </p:stCondLst>
                                          <p:endCondLst>
                                            <p:cond evt="onStopAudio" delay="0">
                                              <p:tgtEl>
                                                <p:sldTgt/>
                                              </p:tgtEl>
                                            </p:cond>
                                          </p:endCondLst>
                                        </p:cTn>
                                        <p:tgtEl>
                                          <p:sndTgt r:embed="rId7" name="Pong"/>
                                        </p:tgtEl>
                                      </p:cMediaNode>
                                    </p:audio>
                                  </p:subTnLst>
                                </p:cTn>
                              </p:par>
                            </p:childTnLst>
                          </p:cTn>
                        </p:par>
                        <p:par>
                          <p:cTn id="131" fill="hold">
                            <p:stCondLst>
                              <p:cond delay="1500"/>
                            </p:stCondLst>
                            <p:childTnLst>
                              <p:par>
                                <p:cTn id="132" presetID="9" presetClass="entr" presetSubtype="0" fill="hold" grpId="0" nodeType="afterEffect">
                                  <p:stCondLst>
                                    <p:cond delay="0"/>
                                  </p:stCondLst>
                                  <p:childTnLst>
                                    <p:set>
                                      <p:cBhvr>
                                        <p:cTn id="133" dur="1" fill="hold">
                                          <p:stCondLst>
                                            <p:cond delay="0"/>
                                          </p:stCondLst>
                                        </p:cTn>
                                        <p:tgtEl>
                                          <p:spTgt spid="376873"/>
                                        </p:tgtEl>
                                        <p:attrNameLst>
                                          <p:attrName>style.visibility</p:attrName>
                                        </p:attrNameLst>
                                      </p:cBhvr>
                                      <p:to>
                                        <p:strVal val="visible"/>
                                      </p:to>
                                    </p:set>
                                    <p:animEffect transition="in" filter="dissolve">
                                      <p:cBhvr>
                                        <p:cTn id="134" dur="500"/>
                                        <p:tgtEl>
                                          <p:spTgt spid="376873"/>
                                        </p:tgtEl>
                                      </p:cBhvr>
                                    </p:animEffect>
                                  </p:childTnLst>
                                  <p:subTnLst>
                                    <p:audio>
                                      <p:cMediaNode>
                                        <p:cTn display="0" masterRel="sameClick">
                                          <p:stCondLst>
                                            <p:cond evt="begin" delay="0">
                                              <p:tn val="132"/>
                                            </p:cond>
                                          </p:stCondLst>
                                          <p:endCondLst>
                                            <p:cond evt="onStopAudio" delay="0">
                                              <p:tgtEl>
                                                <p:sldTgt/>
                                              </p:tgtEl>
                                            </p:cond>
                                          </p:endCondLst>
                                        </p:cTn>
                                        <p:tgtEl>
                                          <p:sndTgt r:embed="rId7" name="Pong"/>
                                        </p:tgtEl>
                                      </p:cMediaNode>
                                    </p:audio>
                                  </p:subTnLst>
                                </p:cTn>
                              </p:par>
                            </p:childTnLst>
                          </p:cTn>
                        </p:par>
                        <p:par>
                          <p:cTn id="135" fill="hold">
                            <p:stCondLst>
                              <p:cond delay="2000"/>
                            </p:stCondLst>
                            <p:childTnLst>
                              <p:par>
                                <p:cTn id="136" presetID="9" presetClass="entr" presetSubtype="0" fill="hold" grpId="0" nodeType="afterEffect">
                                  <p:stCondLst>
                                    <p:cond delay="0"/>
                                  </p:stCondLst>
                                  <p:childTnLst>
                                    <p:set>
                                      <p:cBhvr>
                                        <p:cTn id="137" dur="1" fill="hold">
                                          <p:stCondLst>
                                            <p:cond delay="0"/>
                                          </p:stCondLst>
                                        </p:cTn>
                                        <p:tgtEl>
                                          <p:spTgt spid="376874"/>
                                        </p:tgtEl>
                                        <p:attrNameLst>
                                          <p:attrName>style.visibility</p:attrName>
                                        </p:attrNameLst>
                                      </p:cBhvr>
                                      <p:to>
                                        <p:strVal val="visible"/>
                                      </p:to>
                                    </p:set>
                                    <p:animEffect transition="in" filter="dissolve">
                                      <p:cBhvr>
                                        <p:cTn id="138" dur="500"/>
                                        <p:tgtEl>
                                          <p:spTgt spid="376874"/>
                                        </p:tgtEl>
                                      </p:cBhvr>
                                    </p:animEffect>
                                  </p:childTnLst>
                                  <p:subTnLst>
                                    <p:audio>
                                      <p:cMediaNode>
                                        <p:cTn display="0" masterRel="sameClick">
                                          <p:stCondLst>
                                            <p:cond evt="begin" delay="0">
                                              <p:tn val="136"/>
                                            </p:cond>
                                          </p:stCondLst>
                                          <p:endCondLst>
                                            <p:cond evt="onStopAudio" delay="0">
                                              <p:tgtEl>
                                                <p:sldTgt/>
                                              </p:tgtEl>
                                            </p:cond>
                                          </p:endCondLst>
                                        </p:cTn>
                                        <p:tgtEl>
                                          <p:sndTgt r:embed="rId7" name="Pong"/>
                                        </p:tgtEl>
                                      </p:cMediaNode>
                                    </p:audio>
                                  </p:subTnLst>
                                </p:cTn>
                              </p:par>
                            </p:childTnLst>
                          </p:cTn>
                        </p:par>
                        <p:par>
                          <p:cTn id="139" fill="hold">
                            <p:stCondLst>
                              <p:cond delay="2500"/>
                            </p:stCondLst>
                            <p:childTnLst>
                              <p:par>
                                <p:cTn id="140" presetID="9" presetClass="entr" presetSubtype="0" fill="hold" grpId="0" nodeType="afterEffect">
                                  <p:stCondLst>
                                    <p:cond delay="0"/>
                                  </p:stCondLst>
                                  <p:childTnLst>
                                    <p:set>
                                      <p:cBhvr>
                                        <p:cTn id="141" dur="1" fill="hold">
                                          <p:stCondLst>
                                            <p:cond delay="0"/>
                                          </p:stCondLst>
                                        </p:cTn>
                                        <p:tgtEl>
                                          <p:spTgt spid="376875"/>
                                        </p:tgtEl>
                                        <p:attrNameLst>
                                          <p:attrName>style.visibility</p:attrName>
                                        </p:attrNameLst>
                                      </p:cBhvr>
                                      <p:to>
                                        <p:strVal val="visible"/>
                                      </p:to>
                                    </p:set>
                                    <p:animEffect transition="in" filter="dissolve">
                                      <p:cBhvr>
                                        <p:cTn id="142" dur="500"/>
                                        <p:tgtEl>
                                          <p:spTgt spid="376875"/>
                                        </p:tgtEl>
                                      </p:cBhvr>
                                    </p:animEffect>
                                  </p:childTnLst>
                                  <p:subTnLst>
                                    <p:audio>
                                      <p:cMediaNode>
                                        <p:cTn display="0" masterRel="sameClick">
                                          <p:stCondLst>
                                            <p:cond evt="begin" delay="0">
                                              <p:tn val="140"/>
                                            </p:cond>
                                          </p:stCondLst>
                                          <p:endCondLst>
                                            <p:cond evt="onStopAudio" delay="0">
                                              <p:tgtEl>
                                                <p:sldTgt/>
                                              </p:tgtEl>
                                            </p:cond>
                                          </p:endCondLst>
                                        </p:cTn>
                                        <p:tgtEl>
                                          <p:sndTgt r:embed="rId7" name="Pong"/>
                                        </p:tgtEl>
                                      </p:cMediaNode>
                                    </p:audio>
                                  </p:subTnLst>
                                </p:cTn>
                              </p:par>
                            </p:childTnLst>
                          </p:cTn>
                        </p:par>
                        <p:par>
                          <p:cTn id="143" fill="hold">
                            <p:stCondLst>
                              <p:cond delay="3000"/>
                            </p:stCondLst>
                            <p:childTnLst>
                              <p:par>
                                <p:cTn id="144" presetID="9" presetClass="entr" presetSubtype="0" fill="hold" grpId="0" nodeType="afterEffect">
                                  <p:stCondLst>
                                    <p:cond delay="0"/>
                                  </p:stCondLst>
                                  <p:childTnLst>
                                    <p:set>
                                      <p:cBhvr>
                                        <p:cTn id="145" dur="1" fill="hold">
                                          <p:stCondLst>
                                            <p:cond delay="0"/>
                                          </p:stCondLst>
                                        </p:cTn>
                                        <p:tgtEl>
                                          <p:spTgt spid="376876"/>
                                        </p:tgtEl>
                                        <p:attrNameLst>
                                          <p:attrName>style.visibility</p:attrName>
                                        </p:attrNameLst>
                                      </p:cBhvr>
                                      <p:to>
                                        <p:strVal val="visible"/>
                                      </p:to>
                                    </p:set>
                                    <p:animEffect transition="in" filter="dissolve">
                                      <p:cBhvr>
                                        <p:cTn id="146" dur="500"/>
                                        <p:tgtEl>
                                          <p:spTgt spid="376876"/>
                                        </p:tgtEl>
                                      </p:cBhvr>
                                    </p:animEffect>
                                  </p:childTnLst>
                                  <p:subTnLst>
                                    <p:audio>
                                      <p:cMediaNode>
                                        <p:cTn display="0" masterRel="sameClick">
                                          <p:stCondLst>
                                            <p:cond evt="begin" delay="0">
                                              <p:tn val="144"/>
                                            </p:cond>
                                          </p:stCondLst>
                                          <p:endCondLst>
                                            <p:cond evt="onStopAudio" delay="0">
                                              <p:tgtEl>
                                                <p:sldTgt/>
                                              </p:tgtEl>
                                            </p:cond>
                                          </p:endCondLst>
                                        </p:cTn>
                                        <p:tgtEl>
                                          <p:sndTgt r:embed="rId7" name="Pong"/>
                                        </p:tgtEl>
                                      </p:cMediaNode>
                                    </p:audio>
                                  </p:subTnLst>
                                </p:cTn>
                              </p:par>
                            </p:childTnLst>
                          </p:cTn>
                        </p:par>
                        <p:par>
                          <p:cTn id="147" fill="hold">
                            <p:stCondLst>
                              <p:cond delay="3500"/>
                            </p:stCondLst>
                            <p:childTnLst>
                              <p:par>
                                <p:cTn id="148" presetID="9" presetClass="entr" presetSubtype="0" fill="hold" grpId="0" nodeType="afterEffect">
                                  <p:stCondLst>
                                    <p:cond delay="0"/>
                                  </p:stCondLst>
                                  <p:childTnLst>
                                    <p:set>
                                      <p:cBhvr>
                                        <p:cTn id="149" dur="1" fill="hold">
                                          <p:stCondLst>
                                            <p:cond delay="0"/>
                                          </p:stCondLst>
                                        </p:cTn>
                                        <p:tgtEl>
                                          <p:spTgt spid="376877"/>
                                        </p:tgtEl>
                                        <p:attrNameLst>
                                          <p:attrName>style.visibility</p:attrName>
                                        </p:attrNameLst>
                                      </p:cBhvr>
                                      <p:to>
                                        <p:strVal val="visible"/>
                                      </p:to>
                                    </p:set>
                                    <p:animEffect transition="in" filter="dissolve">
                                      <p:cBhvr>
                                        <p:cTn id="150" dur="500"/>
                                        <p:tgtEl>
                                          <p:spTgt spid="376877"/>
                                        </p:tgtEl>
                                      </p:cBhvr>
                                    </p:animEffect>
                                  </p:childTnLst>
                                  <p:subTnLst>
                                    <p:audio>
                                      <p:cMediaNode>
                                        <p:cTn display="0" masterRel="sameClick">
                                          <p:stCondLst>
                                            <p:cond evt="begin" delay="0">
                                              <p:tn val="148"/>
                                            </p:cond>
                                          </p:stCondLst>
                                          <p:endCondLst>
                                            <p:cond evt="onStopAudio" delay="0">
                                              <p:tgtEl>
                                                <p:sldTgt/>
                                              </p:tgtEl>
                                            </p:cond>
                                          </p:endCondLst>
                                        </p:cTn>
                                        <p:tgtEl>
                                          <p:sndTgt r:embed="rId7" name="Pong"/>
                                        </p:tgtEl>
                                      </p:cMediaNode>
                                    </p:audio>
                                  </p:subTnLst>
                                </p:cTn>
                              </p:par>
                            </p:childTnLst>
                          </p:cTn>
                        </p:par>
                        <p:par>
                          <p:cTn id="151" fill="hold">
                            <p:stCondLst>
                              <p:cond delay="4000"/>
                            </p:stCondLst>
                            <p:childTnLst>
                              <p:par>
                                <p:cTn id="152" presetID="9" presetClass="entr" presetSubtype="0" fill="hold" grpId="0" nodeType="afterEffect">
                                  <p:stCondLst>
                                    <p:cond delay="0"/>
                                  </p:stCondLst>
                                  <p:childTnLst>
                                    <p:set>
                                      <p:cBhvr>
                                        <p:cTn id="153" dur="1" fill="hold">
                                          <p:stCondLst>
                                            <p:cond delay="0"/>
                                          </p:stCondLst>
                                        </p:cTn>
                                        <p:tgtEl>
                                          <p:spTgt spid="376878"/>
                                        </p:tgtEl>
                                        <p:attrNameLst>
                                          <p:attrName>style.visibility</p:attrName>
                                        </p:attrNameLst>
                                      </p:cBhvr>
                                      <p:to>
                                        <p:strVal val="visible"/>
                                      </p:to>
                                    </p:set>
                                    <p:animEffect transition="in" filter="dissolve">
                                      <p:cBhvr>
                                        <p:cTn id="154" dur="500"/>
                                        <p:tgtEl>
                                          <p:spTgt spid="376878"/>
                                        </p:tgtEl>
                                      </p:cBhvr>
                                    </p:animEffect>
                                  </p:childTnLst>
                                  <p:subTnLst>
                                    <p:audio>
                                      <p:cMediaNode>
                                        <p:cTn display="0" masterRel="sameClick">
                                          <p:stCondLst>
                                            <p:cond evt="begin" delay="0">
                                              <p:tn val="152"/>
                                            </p:cond>
                                          </p:stCondLst>
                                          <p:endCondLst>
                                            <p:cond evt="onStopAudio" delay="0">
                                              <p:tgtEl>
                                                <p:sldTgt/>
                                              </p:tgtEl>
                                            </p:cond>
                                          </p:endCondLst>
                                        </p:cTn>
                                        <p:tgtEl>
                                          <p:sndTgt r:embed="rId7" name="Pong"/>
                                        </p:tgtEl>
                                      </p:cMediaNode>
                                    </p:audio>
                                  </p:subTnLst>
                                </p:cTn>
                              </p:par>
                            </p:childTnLst>
                          </p:cTn>
                        </p:par>
                        <p:par>
                          <p:cTn id="155" fill="hold">
                            <p:stCondLst>
                              <p:cond delay="4500"/>
                            </p:stCondLst>
                            <p:childTnLst>
                              <p:par>
                                <p:cTn id="156" presetID="9" presetClass="entr" presetSubtype="0" fill="hold" grpId="0" nodeType="afterEffect">
                                  <p:stCondLst>
                                    <p:cond delay="0"/>
                                  </p:stCondLst>
                                  <p:childTnLst>
                                    <p:set>
                                      <p:cBhvr>
                                        <p:cTn id="157" dur="1" fill="hold">
                                          <p:stCondLst>
                                            <p:cond delay="0"/>
                                          </p:stCondLst>
                                        </p:cTn>
                                        <p:tgtEl>
                                          <p:spTgt spid="376879"/>
                                        </p:tgtEl>
                                        <p:attrNameLst>
                                          <p:attrName>style.visibility</p:attrName>
                                        </p:attrNameLst>
                                      </p:cBhvr>
                                      <p:to>
                                        <p:strVal val="visible"/>
                                      </p:to>
                                    </p:set>
                                    <p:animEffect transition="in" filter="dissolve">
                                      <p:cBhvr>
                                        <p:cTn id="158" dur="500"/>
                                        <p:tgtEl>
                                          <p:spTgt spid="376879"/>
                                        </p:tgtEl>
                                      </p:cBhvr>
                                    </p:animEffect>
                                  </p:childTnLst>
                                  <p:subTnLst>
                                    <p:audio>
                                      <p:cMediaNode>
                                        <p:cTn display="0" masterRel="sameClick">
                                          <p:stCondLst>
                                            <p:cond evt="begin" delay="0">
                                              <p:tn val="156"/>
                                            </p:cond>
                                          </p:stCondLst>
                                          <p:endCondLst>
                                            <p:cond evt="onStopAudio" delay="0">
                                              <p:tgtEl>
                                                <p:sldTgt/>
                                              </p:tgtEl>
                                            </p:cond>
                                          </p:endCondLst>
                                        </p:cTn>
                                        <p:tgtEl>
                                          <p:sndTgt r:embed="rId7" name="Pong"/>
                                        </p:tgtEl>
                                      </p:cMediaNode>
                                    </p:audio>
                                  </p:subTnLst>
                                </p:cTn>
                              </p:par>
                            </p:childTnLst>
                          </p:cTn>
                        </p:par>
                        <p:par>
                          <p:cTn id="159" fill="hold">
                            <p:stCondLst>
                              <p:cond delay="5000"/>
                            </p:stCondLst>
                            <p:childTnLst>
                              <p:par>
                                <p:cTn id="160" presetID="9" presetClass="entr" presetSubtype="0" fill="hold" grpId="0" nodeType="afterEffect">
                                  <p:stCondLst>
                                    <p:cond delay="0"/>
                                  </p:stCondLst>
                                  <p:childTnLst>
                                    <p:set>
                                      <p:cBhvr>
                                        <p:cTn id="161" dur="1" fill="hold">
                                          <p:stCondLst>
                                            <p:cond delay="0"/>
                                          </p:stCondLst>
                                        </p:cTn>
                                        <p:tgtEl>
                                          <p:spTgt spid="376880"/>
                                        </p:tgtEl>
                                        <p:attrNameLst>
                                          <p:attrName>style.visibility</p:attrName>
                                        </p:attrNameLst>
                                      </p:cBhvr>
                                      <p:to>
                                        <p:strVal val="visible"/>
                                      </p:to>
                                    </p:set>
                                    <p:animEffect transition="in" filter="dissolve">
                                      <p:cBhvr>
                                        <p:cTn id="162" dur="500"/>
                                        <p:tgtEl>
                                          <p:spTgt spid="376880"/>
                                        </p:tgtEl>
                                      </p:cBhvr>
                                    </p:animEffect>
                                  </p:childTnLst>
                                  <p:subTnLst>
                                    <p:audio>
                                      <p:cMediaNode>
                                        <p:cTn display="0" masterRel="sameClick">
                                          <p:stCondLst>
                                            <p:cond evt="begin" delay="0">
                                              <p:tn val="160"/>
                                            </p:cond>
                                          </p:stCondLst>
                                          <p:endCondLst>
                                            <p:cond evt="onStopAudio" delay="0">
                                              <p:tgtEl>
                                                <p:sldTgt/>
                                              </p:tgtEl>
                                            </p:cond>
                                          </p:endCondLst>
                                        </p:cTn>
                                        <p:tgtEl>
                                          <p:sndTgt r:embed="rId7" name="Pong"/>
                                        </p:tgtEl>
                                      </p:cMediaNode>
                                    </p:audio>
                                  </p:subTnLst>
                                </p:cTn>
                              </p:par>
                            </p:childTnLst>
                          </p:cTn>
                        </p:par>
                        <p:par>
                          <p:cTn id="163" fill="hold">
                            <p:stCondLst>
                              <p:cond delay="5500"/>
                            </p:stCondLst>
                            <p:childTnLst>
                              <p:par>
                                <p:cTn id="164" presetID="9" presetClass="entr" presetSubtype="0" fill="hold" grpId="0" nodeType="afterEffect">
                                  <p:stCondLst>
                                    <p:cond delay="0"/>
                                  </p:stCondLst>
                                  <p:childTnLst>
                                    <p:set>
                                      <p:cBhvr>
                                        <p:cTn id="165" dur="1" fill="hold">
                                          <p:stCondLst>
                                            <p:cond delay="0"/>
                                          </p:stCondLst>
                                        </p:cTn>
                                        <p:tgtEl>
                                          <p:spTgt spid="376881"/>
                                        </p:tgtEl>
                                        <p:attrNameLst>
                                          <p:attrName>style.visibility</p:attrName>
                                        </p:attrNameLst>
                                      </p:cBhvr>
                                      <p:to>
                                        <p:strVal val="visible"/>
                                      </p:to>
                                    </p:set>
                                    <p:animEffect transition="in" filter="dissolve">
                                      <p:cBhvr>
                                        <p:cTn id="166" dur="500"/>
                                        <p:tgtEl>
                                          <p:spTgt spid="376881"/>
                                        </p:tgtEl>
                                      </p:cBhvr>
                                    </p:animEffect>
                                  </p:childTnLst>
                                  <p:subTnLst>
                                    <p:audio>
                                      <p:cMediaNode>
                                        <p:cTn display="0" masterRel="sameClick">
                                          <p:stCondLst>
                                            <p:cond evt="begin" delay="0">
                                              <p:tn val="164"/>
                                            </p:cond>
                                          </p:stCondLst>
                                          <p:endCondLst>
                                            <p:cond evt="onStopAudio" delay="0">
                                              <p:tgtEl>
                                                <p:sldTgt/>
                                              </p:tgtEl>
                                            </p:cond>
                                          </p:endCondLst>
                                        </p:cTn>
                                        <p:tgtEl>
                                          <p:sndTgt r:embed="rId7" name="Pong"/>
                                        </p:tgtEl>
                                      </p:cMediaNode>
                                    </p:audio>
                                  </p:subTnLst>
                                </p:cTn>
                              </p:par>
                            </p:childTnLst>
                          </p:cTn>
                        </p:par>
                        <p:par>
                          <p:cTn id="167" fill="hold">
                            <p:stCondLst>
                              <p:cond delay="6000"/>
                            </p:stCondLst>
                            <p:childTnLst>
                              <p:par>
                                <p:cTn id="168" presetID="9" presetClass="entr" presetSubtype="0" fill="hold" grpId="0" nodeType="afterEffect">
                                  <p:stCondLst>
                                    <p:cond delay="0"/>
                                  </p:stCondLst>
                                  <p:childTnLst>
                                    <p:set>
                                      <p:cBhvr>
                                        <p:cTn id="169" dur="1" fill="hold">
                                          <p:stCondLst>
                                            <p:cond delay="0"/>
                                          </p:stCondLst>
                                        </p:cTn>
                                        <p:tgtEl>
                                          <p:spTgt spid="376882"/>
                                        </p:tgtEl>
                                        <p:attrNameLst>
                                          <p:attrName>style.visibility</p:attrName>
                                        </p:attrNameLst>
                                      </p:cBhvr>
                                      <p:to>
                                        <p:strVal val="visible"/>
                                      </p:to>
                                    </p:set>
                                    <p:animEffect transition="in" filter="dissolve">
                                      <p:cBhvr>
                                        <p:cTn id="170" dur="500"/>
                                        <p:tgtEl>
                                          <p:spTgt spid="376882"/>
                                        </p:tgtEl>
                                      </p:cBhvr>
                                    </p:animEffect>
                                  </p:childTnLst>
                                  <p:subTnLst>
                                    <p:audio>
                                      <p:cMediaNode>
                                        <p:cTn display="0" masterRel="sameClick">
                                          <p:stCondLst>
                                            <p:cond evt="begin" delay="0">
                                              <p:tn val="168"/>
                                            </p:cond>
                                          </p:stCondLst>
                                          <p:endCondLst>
                                            <p:cond evt="onStopAudio" delay="0">
                                              <p:tgtEl>
                                                <p:sldTgt/>
                                              </p:tgtEl>
                                            </p:cond>
                                          </p:endCondLst>
                                        </p:cTn>
                                        <p:tgtEl>
                                          <p:sndTgt r:embed="rId7" name="Pong"/>
                                        </p:tgtEl>
                                      </p:cMediaNode>
                                    </p:audio>
                                  </p:subTnLst>
                                </p:cTn>
                              </p:par>
                            </p:childTnLst>
                          </p:cTn>
                        </p:par>
                        <p:par>
                          <p:cTn id="171" fill="hold">
                            <p:stCondLst>
                              <p:cond delay="6500"/>
                            </p:stCondLst>
                            <p:childTnLst>
                              <p:par>
                                <p:cTn id="172" presetID="9" presetClass="entr" presetSubtype="0" fill="hold" grpId="0" nodeType="afterEffect">
                                  <p:stCondLst>
                                    <p:cond delay="0"/>
                                  </p:stCondLst>
                                  <p:childTnLst>
                                    <p:set>
                                      <p:cBhvr>
                                        <p:cTn id="173" dur="1" fill="hold">
                                          <p:stCondLst>
                                            <p:cond delay="0"/>
                                          </p:stCondLst>
                                        </p:cTn>
                                        <p:tgtEl>
                                          <p:spTgt spid="376883"/>
                                        </p:tgtEl>
                                        <p:attrNameLst>
                                          <p:attrName>style.visibility</p:attrName>
                                        </p:attrNameLst>
                                      </p:cBhvr>
                                      <p:to>
                                        <p:strVal val="visible"/>
                                      </p:to>
                                    </p:set>
                                    <p:animEffect transition="in" filter="dissolve">
                                      <p:cBhvr>
                                        <p:cTn id="174" dur="500"/>
                                        <p:tgtEl>
                                          <p:spTgt spid="376883"/>
                                        </p:tgtEl>
                                      </p:cBhvr>
                                    </p:animEffect>
                                  </p:childTnLst>
                                  <p:subTnLst>
                                    <p:audio>
                                      <p:cMediaNode>
                                        <p:cTn display="0" masterRel="sameClick">
                                          <p:stCondLst>
                                            <p:cond evt="begin" delay="0">
                                              <p:tn val="172"/>
                                            </p:cond>
                                          </p:stCondLst>
                                          <p:endCondLst>
                                            <p:cond evt="onStopAudio" delay="0">
                                              <p:tgtEl>
                                                <p:sldTgt/>
                                              </p:tgtEl>
                                            </p:cond>
                                          </p:endCondLst>
                                        </p:cTn>
                                        <p:tgtEl>
                                          <p:sndTgt r:embed="rId7" name="Pong"/>
                                        </p:tgtEl>
                                      </p:cMediaNode>
                                    </p:audio>
                                  </p:subTnLst>
                                </p:cTn>
                              </p:par>
                            </p:childTnLst>
                          </p:cTn>
                        </p:par>
                        <p:par>
                          <p:cTn id="175" fill="hold">
                            <p:stCondLst>
                              <p:cond delay="7000"/>
                            </p:stCondLst>
                            <p:childTnLst>
                              <p:par>
                                <p:cTn id="176" presetID="9" presetClass="entr" presetSubtype="0" fill="hold" grpId="0" nodeType="afterEffect">
                                  <p:stCondLst>
                                    <p:cond delay="0"/>
                                  </p:stCondLst>
                                  <p:childTnLst>
                                    <p:set>
                                      <p:cBhvr>
                                        <p:cTn id="177" dur="1" fill="hold">
                                          <p:stCondLst>
                                            <p:cond delay="0"/>
                                          </p:stCondLst>
                                        </p:cTn>
                                        <p:tgtEl>
                                          <p:spTgt spid="376884"/>
                                        </p:tgtEl>
                                        <p:attrNameLst>
                                          <p:attrName>style.visibility</p:attrName>
                                        </p:attrNameLst>
                                      </p:cBhvr>
                                      <p:to>
                                        <p:strVal val="visible"/>
                                      </p:to>
                                    </p:set>
                                    <p:animEffect transition="in" filter="dissolve">
                                      <p:cBhvr>
                                        <p:cTn id="178" dur="500"/>
                                        <p:tgtEl>
                                          <p:spTgt spid="376884"/>
                                        </p:tgtEl>
                                      </p:cBhvr>
                                    </p:animEffect>
                                  </p:childTnLst>
                                  <p:subTnLst>
                                    <p:audio>
                                      <p:cMediaNode>
                                        <p:cTn display="0" masterRel="sameClick">
                                          <p:stCondLst>
                                            <p:cond evt="begin" delay="0">
                                              <p:tn val="176"/>
                                            </p:cond>
                                          </p:stCondLst>
                                          <p:endCondLst>
                                            <p:cond evt="onStopAudio" delay="0">
                                              <p:tgtEl>
                                                <p:sldTgt/>
                                              </p:tgtEl>
                                            </p:cond>
                                          </p:endCondLst>
                                        </p:cTn>
                                        <p:tgtEl>
                                          <p:sndTgt r:embed="rId7" name="Pong"/>
                                        </p:tgtEl>
                                      </p:cMediaNode>
                                    </p:audio>
                                  </p:sub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nodeType="clickEffect">
                                  <p:stCondLst>
                                    <p:cond delay="0"/>
                                  </p:stCondLst>
                                  <p:childTnLst>
                                    <p:set>
                                      <p:cBhvr>
                                        <p:cTn id="182" dur="1" fill="hold">
                                          <p:stCondLst>
                                            <p:cond delay="0"/>
                                          </p:stCondLst>
                                        </p:cTn>
                                        <p:tgtEl>
                                          <p:spTgt spid="376886"/>
                                        </p:tgtEl>
                                        <p:attrNameLst>
                                          <p:attrName>style.visibility</p:attrName>
                                        </p:attrNameLst>
                                      </p:cBhvr>
                                      <p:to>
                                        <p:strVal val="visible"/>
                                      </p:to>
                                    </p:set>
                                    <p:animEffect transition="in" filter="wipe(left)">
                                      <p:cBhvr>
                                        <p:cTn id="183" dur="500"/>
                                        <p:tgtEl>
                                          <p:spTgt spid="376886"/>
                                        </p:tgtEl>
                                      </p:cBhvr>
                                    </p:animEffect>
                                  </p:childTnLst>
                                  <p:subTnLst>
                                    <p:audio>
                                      <p:cMediaNode>
                                        <p:cTn display="0" masterRel="sameClick">
                                          <p:stCondLst>
                                            <p:cond evt="begin" delay="0">
                                              <p:tn val="181"/>
                                            </p:cond>
                                          </p:stCondLst>
                                          <p:endCondLst>
                                            <p:cond evt="onStopAudio" delay="0">
                                              <p:tgtEl>
                                                <p:sldTgt/>
                                              </p:tgtEl>
                                            </p:cond>
                                          </p:endCondLst>
                                        </p:cTn>
                                        <p:tgtEl>
                                          <p:sndTgt r:embed="rId5" name="Chimes"/>
                                        </p:tgtEl>
                                      </p:cMediaNode>
                                    </p:audio>
                                  </p:subTnLst>
                                </p:cTn>
                              </p:par>
                            </p:childTnLst>
                          </p:cTn>
                        </p:par>
                      </p:childTnLst>
                    </p:cTn>
                  </p:par>
                  <p:par>
                    <p:cTn id="184" fill="hold">
                      <p:stCondLst>
                        <p:cond delay="indefinite"/>
                      </p:stCondLst>
                      <p:childTnLst>
                        <p:par>
                          <p:cTn id="185" fill="hold">
                            <p:stCondLst>
                              <p:cond delay="0"/>
                            </p:stCondLst>
                            <p:childTnLst>
                              <p:par>
                                <p:cTn id="186" presetID="22" presetClass="entr" presetSubtype="8" fill="hold" grpId="0" nodeType="clickEffect">
                                  <p:stCondLst>
                                    <p:cond delay="0"/>
                                  </p:stCondLst>
                                  <p:childTnLst>
                                    <p:set>
                                      <p:cBhvr>
                                        <p:cTn id="187" dur="1" fill="hold">
                                          <p:stCondLst>
                                            <p:cond delay="0"/>
                                          </p:stCondLst>
                                        </p:cTn>
                                        <p:tgtEl>
                                          <p:spTgt spid="376887"/>
                                        </p:tgtEl>
                                        <p:attrNameLst>
                                          <p:attrName>style.visibility</p:attrName>
                                        </p:attrNameLst>
                                      </p:cBhvr>
                                      <p:to>
                                        <p:strVal val="visible"/>
                                      </p:to>
                                    </p:set>
                                    <p:animEffect transition="in" filter="wipe(left)">
                                      <p:cBhvr>
                                        <p:cTn id="188" dur="500"/>
                                        <p:tgtEl>
                                          <p:spTgt spid="376887"/>
                                        </p:tgtEl>
                                      </p:cBhvr>
                                    </p:animEffect>
                                  </p:childTnLst>
                                  <p:subTnLst>
                                    <p:audio>
                                      <p:cMediaNode>
                                        <p:cTn display="0" masterRel="sameClick">
                                          <p:stCondLst>
                                            <p:cond evt="begin" delay="0">
                                              <p:tn val="186"/>
                                            </p:cond>
                                          </p:stCondLst>
                                          <p:endCondLst>
                                            <p:cond evt="onStopAudio" delay="0">
                                              <p:tgtEl>
                                                <p:sldTgt/>
                                              </p:tgtEl>
                                            </p:cond>
                                          </p:endCondLst>
                                        </p:cTn>
                                        <p:tgtEl>
                                          <p:sndTgt r:embed="rId8"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build="p" autoUpdateAnimBg="0"/>
      <p:bldP spid="376838" grpId="0" animBg="1"/>
      <p:bldP spid="376839" grpId="0" animBg="1"/>
      <p:bldP spid="376840" grpId="0" animBg="1"/>
      <p:bldP spid="376860" grpId="0" animBg="1"/>
      <p:bldP spid="376870" grpId="0" animBg="1"/>
      <p:bldP spid="376871" grpId="0" animBg="1"/>
      <p:bldP spid="376872" grpId="0" animBg="1"/>
      <p:bldP spid="376873" grpId="0" animBg="1"/>
      <p:bldP spid="376874" grpId="0" animBg="1"/>
      <p:bldP spid="376875" grpId="0" animBg="1"/>
      <p:bldP spid="376876" grpId="0" animBg="1"/>
      <p:bldP spid="376877" grpId="0" animBg="1"/>
      <p:bldP spid="376878" grpId="0" animBg="1"/>
      <p:bldP spid="376879" grpId="0" animBg="1"/>
      <p:bldP spid="376880" grpId="0" animBg="1"/>
      <p:bldP spid="376881" grpId="0" animBg="1"/>
      <p:bldP spid="376882" grpId="0" animBg="1"/>
      <p:bldP spid="376883" grpId="0" animBg="1"/>
      <p:bldP spid="376884" grpId="0" animBg="1"/>
      <p:bldP spid="376887"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904</Words>
  <Application>Microsoft Office PowerPoint</Application>
  <PresentationFormat>On-screen Show (4:3)</PresentationFormat>
  <Paragraphs>189</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Prokaryotes</vt:lpstr>
      <vt:lpstr>Bacteria live EVERYWHERE!</vt:lpstr>
      <vt:lpstr>Bacterial Diversity</vt:lpstr>
      <vt:lpstr>Prokaryote Structure</vt:lpstr>
      <vt:lpstr>Prokaryote vs. Eukaryote Chromosome</vt:lpstr>
      <vt:lpstr>Variations in Cell Interior</vt:lpstr>
      <vt:lpstr>Prokaryote Cell Wall Structure</vt:lpstr>
      <vt:lpstr>Prokaryotic Metabolism</vt:lpstr>
      <vt:lpstr>Genetic Variation in Bacteria</vt:lpstr>
      <vt:lpstr>Bacteria as Pathogens</vt:lpstr>
      <vt:lpstr>Bacteria as Beneficial (&amp; Necessary)</vt:lpstr>
      <vt:lpstr>Viruses</vt:lpstr>
      <vt:lpstr>Viruses</vt:lpstr>
      <vt:lpstr>Viruses</vt:lpstr>
      <vt:lpstr>Viruses</vt:lpstr>
      <vt:lpstr>Viruses</vt:lpstr>
      <vt:lpstr>Slide 17</vt:lpstr>
      <vt:lpstr>Viruses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Prokaryotes</dc:title>
  <dc:creator>Ring</dc:creator>
  <cp:lastModifiedBy>Ring</cp:lastModifiedBy>
  <cp:revision>58</cp:revision>
  <dcterms:created xsi:type="dcterms:W3CDTF">2012-04-24T17:34:21Z</dcterms:created>
  <dcterms:modified xsi:type="dcterms:W3CDTF">2012-04-26T17:34:20Z</dcterms:modified>
</cp:coreProperties>
</file>