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7A1AAF4-CD45-4A64-BEBA-F0C6F496C562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219A731-E62F-491D-8D05-B2E92030D0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277CF4-4B0E-4547-AE4C-4CE3A38C2BB6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3D506B1-C32D-4432-BC0A-580C147A8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8935BB-DB4F-4604-906E-67BC6F7CD942}" type="slidenum">
              <a:rPr lang="en-US" smtClean="0">
                <a:latin typeface="Times" pitchFamily="18" charset="0"/>
              </a:rPr>
              <a:pPr/>
              <a:t>3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5AB522-899D-4CB3-870B-D791D6CF2505}" type="slidenum">
              <a:rPr lang="en-US" smtClean="0">
                <a:latin typeface="Times" pitchFamily="18" charset="0"/>
              </a:rPr>
              <a:pPr/>
              <a:t>4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C2F5-BDDC-4279-AE43-0EB9380C3FC7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F6EF-E29C-4DFD-8040-78C163FBA7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C2F5-BDDC-4279-AE43-0EB9380C3FC7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F6EF-E29C-4DFD-8040-78C163FBA7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C2F5-BDDC-4279-AE43-0EB9380C3FC7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F6EF-E29C-4DFD-8040-78C163FBA7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C2F5-BDDC-4279-AE43-0EB9380C3FC7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F6EF-E29C-4DFD-8040-78C163FBA7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C2F5-BDDC-4279-AE43-0EB9380C3FC7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F6EF-E29C-4DFD-8040-78C163FBA7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C2F5-BDDC-4279-AE43-0EB9380C3FC7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F6EF-E29C-4DFD-8040-78C163FBA7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C2F5-BDDC-4279-AE43-0EB9380C3FC7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F6EF-E29C-4DFD-8040-78C163FBA7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C2F5-BDDC-4279-AE43-0EB9380C3FC7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F6EF-E29C-4DFD-8040-78C163FBA7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C2F5-BDDC-4279-AE43-0EB9380C3FC7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F6EF-E29C-4DFD-8040-78C163FBA7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C2F5-BDDC-4279-AE43-0EB9380C3FC7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F6EF-E29C-4DFD-8040-78C163FBA7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C2F5-BDDC-4279-AE43-0EB9380C3FC7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F6EF-E29C-4DFD-8040-78C163FBA7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2C2F5-BDDC-4279-AE43-0EB9380C3FC7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AF6EF-E29C-4DFD-8040-78C163FBA7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audio" Target="../media/audio1.wav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8.jpeg"/><Relationship Id="rId5" Type="http://schemas.openxmlformats.org/officeDocument/2006/relationships/image" Target="../media/image13.jpeg"/><Relationship Id="rId10" Type="http://schemas.openxmlformats.org/officeDocument/2006/relationships/image" Target="../media/image17.jpeg"/><Relationship Id="rId4" Type="http://schemas.openxmlformats.org/officeDocument/2006/relationships/audio" Target="../media/audio3.wav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toloverview.jpg"/>
          <p:cNvPicPr>
            <a:picLocks noChangeAspect="1"/>
          </p:cNvPicPr>
          <p:nvPr/>
        </p:nvPicPr>
        <p:blipFill>
          <a:blip r:embed="rId2" cstate="print"/>
          <a:srcRect b="1607"/>
          <a:stretch>
            <a:fillRect/>
          </a:stretch>
        </p:blipFill>
        <p:spPr bwMode="auto">
          <a:xfrm>
            <a:off x="1328738" y="195263"/>
            <a:ext cx="5834062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5013" y="2066925"/>
            <a:ext cx="7593012" cy="1814513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70C0"/>
                </a:solidFill>
              </a:rPr>
              <a:t>Classification &amp; the New Taxonomy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25-07-HierarchicalClass-L.jpg                                  00000078Zip 100                        AB89E6CB:"/>
          <p:cNvPicPr>
            <a:picLocks noChangeAspect="1" noChangeArrowheads="1"/>
          </p:cNvPicPr>
          <p:nvPr/>
        </p:nvPicPr>
        <p:blipFill>
          <a:blip r:embed="rId4" cstate="print"/>
          <a:srcRect b="3600"/>
          <a:stretch>
            <a:fillRect/>
          </a:stretch>
        </p:blipFill>
        <p:spPr bwMode="auto">
          <a:xfrm>
            <a:off x="3819525" y="381000"/>
            <a:ext cx="490537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70C0"/>
                </a:solidFill>
              </a:rPr>
              <a:t>Classification</a:t>
            </a:r>
          </a:p>
        </p:txBody>
      </p:sp>
      <p:sp>
        <p:nvSpPr>
          <p:cNvPr id="3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35000" y="1371600"/>
            <a:ext cx="4148138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Organisms classified from most general to most specific</a:t>
            </a:r>
            <a:endParaRPr lang="en-US" i="1" u="sng" smtClean="0">
              <a:solidFill>
                <a:srgbClr val="CC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domain, kingdom, phylum, class, order, family, genus, species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192088" y="6005513"/>
            <a:ext cx="3621087" cy="7112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0F116A"/>
                </a:solidFill>
              </a:rPr>
              <a:t>use a mnemonic!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7464425" y="488950"/>
            <a:ext cx="1679575" cy="407988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0" hangingPunct="0"/>
            <a:r>
              <a:rPr lang="en-US" sz="1800" b="1">
                <a:solidFill>
                  <a:schemeClr val="bg1"/>
                </a:solidFill>
              </a:rPr>
              <a:t>Solar System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8331200" y="1327150"/>
            <a:ext cx="812800" cy="407988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0" hangingPunct="0"/>
            <a:r>
              <a:rPr lang="en-US" sz="1800" b="1">
                <a:solidFill>
                  <a:schemeClr val="bg1"/>
                </a:solidFill>
              </a:rPr>
              <a:t>Earth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7735888" y="2165350"/>
            <a:ext cx="1408112" cy="407988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0" hangingPunct="0"/>
            <a:r>
              <a:rPr lang="en-US" sz="1800" b="1">
                <a:solidFill>
                  <a:schemeClr val="bg1"/>
                </a:solidFill>
              </a:rPr>
              <a:t>N. America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8412163" y="3003550"/>
            <a:ext cx="731837" cy="407988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0" hangingPunct="0"/>
            <a:r>
              <a:rPr lang="en-US" sz="1800" b="1">
                <a:solidFill>
                  <a:schemeClr val="bg1"/>
                </a:solidFill>
              </a:rPr>
              <a:t>U. S.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8562975" y="3840163"/>
            <a:ext cx="581025" cy="40957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0" hangingPunct="0"/>
            <a:r>
              <a:rPr lang="en-US" sz="1800" b="1">
                <a:solidFill>
                  <a:schemeClr val="bg1"/>
                </a:solidFill>
              </a:rPr>
              <a:t>MN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7543800" y="4678363"/>
            <a:ext cx="1600200" cy="40957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en-US" sz="1800" b="1">
                <a:solidFill>
                  <a:schemeClr val="bg1"/>
                </a:solidFill>
              </a:rPr>
              <a:t>Meeker Co.</a:t>
            </a: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7897813" y="5516563"/>
            <a:ext cx="1246187" cy="40957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0" hangingPunct="0"/>
            <a:r>
              <a:rPr lang="en-US" sz="1800" b="1">
                <a:solidFill>
                  <a:schemeClr val="bg1"/>
                </a:solidFill>
              </a:rPr>
              <a:t>Litchfield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6877050" y="6354763"/>
            <a:ext cx="2266950" cy="407987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0" hangingPunct="0"/>
            <a:r>
              <a:rPr lang="en-US" sz="1800" b="1">
                <a:solidFill>
                  <a:schemeClr val="bg1"/>
                </a:solidFill>
              </a:rPr>
              <a:t>901 N. Gilman Ave.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3"/>
          <p:cNvSpPr>
            <a:spLocks noChangeArrowheads="1"/>
          </p:cNvSpPr>
          <p:nvPr/>
        </p:nvSpPr>
        <p:spPr bwMode="auto">
          <a:xfrm>
            <a:off x="268288" y="1270000"/>
            <a:ext cx="2876550" cy="54625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pic>
        <p:nvPicPr>
          <p:cNvPr id="5123" name="Picture 3" descr="26-15-FiveKingdomSystem-L"/>
          <p:cNvPicPr>
            <a:picLocks noChangeAspect="1" noChangeArrowheads="1"/>
          </p:cNvPicPr>
          <p:nvPr/>
        </p:nvPicPr>
        <p:blipFill>
          <a:blip r:embed="rId8" cstate="print"/>
          <a:srcRect b="3600"/>
          <a:stretch>
            <a:fillRect/>
          </a:stretch>
        </p:blipFill>
        <p:spPr bwMode="auto">
          <a:xfrm>
            <a:off x="4343400" y="2638425"/>
            <a:ext cx="48006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364163" y="6049963"/>
            <a:ext cx="1468437" cy="730250"/>
            <a:chOff x="1399" y="3301"/>
            <a:chExt cx="925" cy="460"/>
          </a:xfrm>
        </p:grpSpPr>
        <p:sp>
          <p:nvSpPr>
            <p:cNvPr id="5137" name="Rectangle 4"/>
            <p:cNvSpPr>
              <a:spLocks noChangeArrowheads="1"/>
            </p:cNvSpPr>
            <p:nvPr/>
          </p:nvSpPr>
          <p:spPr bwMode="auto">
            <a:xfrm>
              <a:off x="1626" y="3440"/>
              <a:ext cx="432" cy="192"/>
            </a:xfrm>
            <a:prstGeom prst="rect">
              <a:avLst/>
            </a:prstGeom>
            <a:solidFill>
              <a:srgbClr val="FEFAD8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5138" name="Rectangle 5"/>
            <p:cNvSpPr>
              <a:spLocks noChangeArrowheads="1"/>
            </p:cNvSpPr>
            <p:nvPr/>
          </p:nvSpPr>
          <p:spPr bwMode="auto">
            <a:xfrm>
              <a:off x="1399" y="3301"/>
              <a:ext cx="925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Archaebacteria</a:t>
              </a:r>
              <a:br>
                <a:rPr lang="en-US" sz="1400" b="1">
                  <a:solidFill>
                    <a:srgbClr val="000000"/>
                  </a:solidFill>
                </a:rPr>
              </a:br>
              <a:r>
                <a:rPr lang="en-US" sz="1400" b="1">
                  <a:solidFill>
                    <a:srgbClr val="000000"/>
                  </a:solidFill>
                </a:rPr>
                <a:t>&amp;</a:t>
              </a:r>
              <a:br>
                <a:rPr lang="en-US" sz="1400" b="1">
                  <a:solidFill>
                    <a:srgbClr val="000000"/>
                  </a:solidFill>
                </a:rPr>
              </a:br>
              <a:r>
                <a:rPr lang="en-US" sz="1400" b="1">
                  <a:solidFill>
                    <a:srgbClr val="000000"/>
                  </a:solidFill>
                </a:rPr>
                <a:t>Bacteria</a:t>
              </a:r>
            </a:p>
          </p:txBody>
        </p:sp>
      </p:grpSp>
      <p:sp>
        <p:nvSpPr>
          <p:cNvPr id="512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70C0"/>
                </a:solidFill>
              </a:rPr>
              <a:t>Classification</a:t>
            </a:r>
          </a:p>
        </p:txBody>
      </p:sp>
      <p:sp>
        <p:nvSpPr>
          <p:cNvPr id="386055" name="Rectangle 7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0" y="1268413"/>
            <a:ext cx="4886325" cy="5589587"/>
          </a:xfrm>
        </p:spPr>
        <p:txBody>
          <a:bodyPr/>
          <a:lstStyle/>
          <a:p>
            <a:pPr eaLnBrk="1" hangingPunct="1"/>
            <a:r>
              <a:rPr lang="en-US" sz="2600" u="sng" smtClean="0">
                <a:solidFill>
                  <a:srgbClr val="CC0000"/>
                </a:solidFill>
              </a:rPr>
              <a:t>Old</a:t>
            </a:r>
            <a:r>
              <a:rPr lang="en-US" sz="2600" smtClean="0"/>
              <a:t> </a:t>
            </a:r>
            <a:r>
              <a:rPr lang="en-US" sz="2600" smtClean="0">
                <a:solidFill>
                  <a:srgbClr val="C00000"/>
                </a:solidFill>
              </a:rPr>
              <a:t>5 Kingdom system</a:t>
            </a:r>
          </a:p>
          <a:p>
            <a:pPr marL="1085850" lvl="2" eaLnBrk="1" hangingPunct="1"/>
            <a:r>
              <a:rPr lang="en-US" sz="2000" smtClean="0"/>
              <a:t>Monera, Protists, Plants, Fungi, Animals</a:t>
            </a:r>
            <a:endParaRPr lang="en-US" sz="2000" smtClean="0">
              <a:solidFill>
                <a:srgbClr val="CC0000"/>
              </a:solidFill>
            </a:endParaRPr>
          </a:p>
          <a:p>
            <a:pPr eaLnBrk="1" hangingPunct="1"/>
            <a:r>
              <a:rPr lang="en-US" sz="2600" u="sng" smtClean="0">
                <a:solidFill>
                  <a:srgbClr val="C00000"/>
                </a:solidFill>
              </a:rPr>
              <a:t>New</a:t>
            </a:r>
            <a:r>
              <a:rPr lang="en-US" sz="2600" smtClean="0">
                <a:solidFill>
                  <a:srgbClr val="C00000"/>
                </a:solidFill>
              </a:rPr>
              <a:t> 3 Domain system</a:t>
            </a:r>
          </a:p>
          <a:p>
            <a:pPr lvl="1" eaLnBrk="1" hangingPunct="1"/>
            <a:r>
              <a:rPr lang="en-US" sz="2400" smtClean="0"/>
              <a:t>reflects a greater understanding of ev. &amp; mol. evidence</a:t>
            </a:r>
          </a:p>
          <a:p>
            <a:pPr marL="1085850" lvl="2" eaLnBrk="1" hangingPunct="1">
              <a:lnSpc>
                <a:spcPct val="110000"/>
              </a:lnSpc>
            </a:pPr>
            <a:r>
              <a:rPr lang="en-US" sz="2000" smtClean="0">
                <a:solidFill>
                  <a:srgbClr val="CC0000"/>
                </a:solidFill>
              </a:rPr>
              <a:t>Prokaryote: Bacteria</a:t>
            </a:r>
          </a:p>
          <a:p>
            <a:pPr marL="1085850" lvl="2" eaLnBrk="1" hangingPunct="1">
              <a:lnSpc>
                <a:spcPct val="110000"/>
              </a:lnSpc>
            </a:pPr>
            <a:r>
              <a:rPr lang="en-US" sz="2000" smtClean="0">
                <a:solidFill>
                  <a:srgbClr val="CC0000"/>
                </a:solidFill>
              </a:rPr>
              <a:t>Prokaryote: Archaebacteria</a:t>
            </a:r>
          </a:p>
          <a:p>
            <a:pPr marL="1085850" lvl="2" eaLnBrk="1" hangingPunct="1">
              <a:lnSpc>
                <a:spcPct val="110000"/>
              </a:lnSpc>
            </a:pPr>
            <a:r>
              <a:rPr lang="en-US" sz="2000" smtClean="0">
                <a:solidFill>
                  <a:srgbClr val="CC0000"/>
                </a:solidFill>
              </a:rPr>
              <a:t>Eukaryotes</a:t>
            </a:r>
          </a:p>
          <a:p>
            <a:pPr marL="1428750" lvl="3" eaLnBrk="1" hangingPunct="1">
              <a:lnSpc>
                <a:spcPct val="110000"/>
              </a:lnSpc>
            </a:pPr>
            <a:r>
              <a:rPr lang="en-US" sz="1800" smtClean="0">
                <a:solidFill>
                  <a:srgbClr val="CC0000"/>
                </a:solidFill>
              </a:rPr>
              <a:t>Protists</a:t>
            </a:r>
          </a:p>
          <a:p>
            <a:pPr marL="1428750" lvl="3" eaLnBrk="1" hangingPunct="1">
              <a:lnSpc>
                <a:spcPct val="110000"/>
              </a:lnSpc>
            </a:pPr>
            <a:r>
              <a:rPr lang="en-US" sz="1800" smtClean="0">
                <a:solidFill>
                  <a:srgbClr val="CC0000"/>
                </a:solidFill>
              </a:rPr>
              <a:t>Plants</a:t>
            </a:r>
          </a:p>
          <a:p>
            <a:pPr marL="1428750" lvl="3" eaLnBrk="1" hangingPunct="1">
              <a:lnSpc>
                <a:spcPct val="110000"/>
              </a:lnSpc>
            </a:pPr>
            <a:r>
              <a:rPr lang="en-US" sz="1800" smtClean="0">
                <a:solidFill>
                  <a:srgbClr val="CC0000"/>
                </a:solidFill>
              </a:rPr>
              <a:t>Fungi</a:t>
            </a:r>
          </a:p>
          <a:p>
            <a:pPr marL="1428750" lvl="3" eaLnBrk="1" hangingPunct="1">
              <a:lnSpc>
                <a:spcPct val="110000"/>
              </a:lnSpc>
            </a:pPr>
            <a:r>
              <a:rPr lang="en-US" sz="1800" smtClean="0">
                <a:solidFill>
                  <a:srgbClr val="CC0000"/>
                </a:solidFill>
              </a:rPr>
              <a:t>Animals</a:t>
            </a:r>
            <a:endParaRPr lang="en-US" sz="1800" smtClean="0">
              <a:solidFill>
                <a:srgbClr val="0F116A"/>
              </a:solidFill>
            </a:endParaRP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6511925" y="457200"/>
            <a:ext cx="2632075" cy="2184400"/>
            <a:chOff x="4102" y="288"/>
            <a:chExt cx="1658" cy="1376"/>
          </a:xfrm>
        </p:grpSpPr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4102" y="288"/>
              <a:ext cx="1658" cy="1376"/>
              <a:chOff x="4102" y="288"/>
              <a:chExt cx="1658" cy="1376"/>
            </a:xfrm>
          </p:grpSpPr>
          <p:pic>
            <p:nvPicPr>
              <p:cNvPr id="5135" name="Picture 10" descr="07-04-ProkaryoticCell-NL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14000"/>
              </a:blip>
              <a:srcRect r="31224" b="4286"/>
              <a:stretch>
                <a:fillRect/>
              </a:stretch>
            </p:blipFill>
            <p:spPr bwMode="auto">
              <a:xfrm rot="10800000">
                <a:off x="4222" y="288"/>
                <a:ext cx="1538" cy="1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36" name="Rectangle 11"/>
              <p:cNvSpPr>
                <a:spLocks noChangeArrowheads="1"/>
              </p:cNvSpPr>
              <p:nvPr/>
            </p:nvSpPr>
            <p:spPr bwMode="auto">
              <a:xfrm>
                <a:off x="4102" y="1216"/>
                <a:ext cx="298" cy="29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</p:grpSp>
        <p:sp>
          <p:nvSpPr>
            <p:cNvPr id="5134" name="Rectangle 12"/>
            <p:cNvSpPr>
              <a:spLocks noChangeArrowheads="1"/>
            </p:cNvSpPr>
            <p:nvPr/>
          </p:nvSpPr>
          <p:spPr bwMode="auto">
            <a:xfrm>
              <a:off x="4351" y="1068"/>
              <a:ext cx="70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Prokaryote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254500" y="247650"/>
            <a:ext cx="2609850" cy="2185988"/>
            <a:chOff x="2680" y="156"/>
            <a:chExt cx="1644" cy="1377"/>
          </a:xfrm>
        </p:grpSpPr>
        <p:pic>
          <p:nvPicPr>
            <p:cNvPr id="5131" name="Picture 14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499" r="27000" b="13187"/>
            <a:stretch>
              <a:fillRect/>
            </a:stretch>
          </p:blipFill>
          <p:spPr bwMode="auto">
            <a:xfrm>
              <a:off x="2941" y="156"/>
              <a:ext cx="1383" cy="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2" name="Rectangle 15"/>
            <p:cNvSpPr>
              <a:spLocks noChangeArrowheads="1"/>
            </p:cNvSpPr>
            <p:nvPr/>
          </p:nvSpPr>
          <p:spPr bwMode="auto">
            <a:xfrm>
              <a:off x="2680" y="236"/>
              <a:ext cx="65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</a:rPr>
                <a:t>Eukaryote</a:t>
              </a:r>
            </a:p>
          </p:txBody>
        </p:sp>
      </p:grpSp>
      <p:sp>
        <p:nvSpPr>
          <p:cNvPr id="386077" name="Freeform 29"/>
          <p:cNvSpPr>
            <a:spLocks/>
          </p:cNvSpPr>
          <p:nvPr/>
        </p:nvSpPr>
        <p:spPr bwMode="auto">
          <a:xfrm>
            <a:off x="4344988" y="5430838"/>
            <a:ext cx="4735512" cy="628650"/>
          </a:xfrm>
          <a:custGeom>
            <a:avLst/>
            <a:gdLst>
              <a:gd name="T0" fmla="*/ 0 w 2983"/>
              <a:gd name="T1" fmla="*/ 0 h 396"/>
              <a:gd name="T2" fmla="*/ 2147483647 w 2983"/>
              <a:gd name="T3" fmla="*/ 2147483647 h 396"/>
              <a:gd name="T4" fmla="*/ 2147483647 w 2983"/>
              <a:gd name="T5" fmla="*/ 2147483647 h 396"/>
              <a:gd name="T6" fmla="*/ 2147483647 w 2983"/>
              <a:gd name="T7" fmla="*/ 2147483647 h 396"/>
              <a:gd name="T8" fmla="*/ 0 60000 65536"/>
              <a:gd name="T9" fmla="*/ 0 60000 65536"/>
              <a:gd name="T10" fmla="*/ 0 60000 65536"/>
              <a:gd name="T11" fmla="*/ 0 60000 65536"/>
              <a:gd name="T12" fmla="*/ 0 w 2983"/>
              <a:gd name="T13" fmla="*/ 0 h 396"/>
              <a:gd name="T14" fmla="*/ 2983 w 2983"/>
              <a:gd name="T15" fmla="*/ 396 h 3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83" h="396">
                <a:moveTo>
                  <a:pt x="0" y="0"/>
                </a:moveTo>
                <a:cubicBezTo>
                  <a:pt x="122" y="133"/>
                  <a:pt x="244" y="266"/>
                  <a:pt x="641" y="323"/>
                </a:cubicBezTo>
                <a:cubicBezTo>
                  <a:pt x="1038" y="380"/>
                  <a:pt x="1991" y="396"/>
                  <a:pt x="2381" y="343"/>
                </a:cubicBezTo>
                <a:cubicBezTo>
                  <a:pt x="2771" y="290"/>
                  <a:pt x="2877" y="147"/>
                  <a:pt x="2983" y="5"/>
                </a:cubicBezTo>
              </a:path>
            </a:pathLst>
          </a:custGeom>
          <a:noFill/>
          <a:ln w="762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6078" name="Freeform 30"/>
          <p:cNvSpPr>
            <a:spLocks/>
          </p:cNvSpPr>
          <p:nvPr/>
        </p:nvSpPr>
        <p:spPr bwMode="auto">
          <a:xfrm>
            <a:off x="4986338" y="6262688"/>
            <a:ext cx="3351212" cy="215900"/>
          </a:xfrm>
          <a:custGeom>
            <a:avLst/>
            <a:gdLst>
              <a:gd name="T0" fmla="*/ 0 w 2983"/>
              <a:gd name="T1" fmla="*/ 0 h 396"/>
              <a:gd name="T2" fmla="*/ 2147483647 w 2983"/>
              <a:gd name="T3" fmla="*/ 2147483647 h 396"/>
              <a:gd name="T4" fmla="*/ 2147483647 w 2983"/>
              <a:gd name="T5" fmla="*/ 2147483647 h 396"/>
              <a:gd name="T6" fmla="*/ 2147483647 w 2983"/>
              <a:gd name="T7" fmla="*/ 2147483647 h 396"/>
              <a:gd name="T8" fmla="*/ 0 60000 65536"/>
              <a:gd name="T9" fmla="*/ 0 60000 65536"/>
              <a:gd name="T10" fmla="*/ 0 60000 65536"/>
              <a:gd name="T11" fmla="*/ 0 60000 65536"/>
              <a:gd name="T12" fmla="*/ 0 w 2983"/>
              <a:gd name="T13" fmla="*/ 0 h 396"/>
              <a:gd name="T14" fmla="*/ 2983 w 2983"/>
              <a:gd name="T15" fmla="*/ 396 h 3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83" h="396">
                <a:moveTo>
                  <a:pt x="0" y="0"/>
                </a:moveTo>
                <a:cubicBezTo>
                  <a:pt x="122" y="133"/>
                  <a:pt x="244" y="266"/>
                  <a:pt x="641" y="323"/>
                </a:cubicBezTo>
                <a:cubicBezTo>
                  <a:pt x="1038" y="380"/>
                  <a:pt x="1991" y="396"/>
                  <a:pt x="2381" y="343"/>
                </a:cubicBezTo>
                <a:cubicBezTo>
                  <a:pt x="2771" y="290"/>
                  <a:pt x="2877" y="147"/>
                  <a:pt x="2983" y="5"/>
                </a:cubicBezTo>
              </a:path>
            </a:pathLst>
          </a:custGeom>
          <a:noFill/>
          <a:ln w="762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6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6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6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6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6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6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6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6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6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6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6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6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86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60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60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86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60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60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60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860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60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60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860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60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5" grpId="0" build="p" autoUpdateAnimBg="0"/>
      <p:bldP spid="386077" grpId="0" animBg="1"/>
      <p:bldP spid="3860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655638"/>
            <a:ext cx="9144000" cy="6202362"/>
            <a:chOff x="0" y="413"/>
            <a:chExt cx="5760" cy="3907"/>
          </a:xfrm>
        </p:grpSpPr>
        <p:pic>
          <p:nvPicPr>
            <p:cNvPr id="6159" name="Picture 3" descr="04_15"/>
            <p:cNvPicPr>
              <a:picLocks noChangeAspect="1" noChangeArrowheads="1"/>
            </p:cNvPicPr>
            <p:nvPr/>
          </p:nvPicPr>
          <p:blipFill>
            <a:blip r:embed="rId5" cstate="print"/>
            <a:srcRect t="2251"/>
            <a:stretch>
              <a:fillRect/>
            </a:stretch>
          </p:blipFill>
          <p:spPr bwMode="auto">
            <a:xfrm>
              <a:off x="221" y="413"/>
              <a:ext cx="5298" cy="3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0" name="Rectangle 4"/>
            <p:cNvSpPr>
              <a:spLocks noChangeArrowheads="1"/>
            </p:cNvSpPr>
            <p:nvPr/>
          </p:nvSpPr>
          <p:spPr bwMode="auto">
            <a:xfrm>
              <a:off x="96" y="3750"/>
              <a:ext cx="5664" cy="57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6161" name="Rectangle 5"/>
            <p:cNvSpPr>
              <a:spLocks noChangeArrowheads="1"/>
            </p:cNvSpPr>
            <p:nvPr/>
          </p:nvSpPr>
          <p:spPr bwMode="auto">
            <a:xfrm>
              <a:off x="0" y="1878"/>
              <a:ext cx="5664" cy="62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6162" name="Rectangle 6"/>
            <p:cNvSpPr>
              <a:spLocks noChangeArrowheads="1"/>
            </p:cNvSpPr>
            <p:nvPr/>
          </p:nvSpPr>
          <p:spPr bwMode="auto">
            <a:xfrm>
              <a:off x="4306" y="1830"/>
              <a:ext cx="879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200" b="1">
                  <a:solidFill>
                    <a:srgbClr val="0F116A"/>
                  </a:solidFill>
                </a:rPr>
                <a:t>Kingdom</a:t>
              </a:r>
              <a:br>
                <a:rPr lang="en-US" sz="2200" b="1">
                  <a:solidFill>
                    <a:srgbClr val="0F116A"/>
                  </a:solidFill>
                </a:rPr>
              </a:br>
              <a:r>
                <a:rPr lang="en-US" sz="2200" b="1">
                  <a:solidFill>
                    <a:srgbClr val="0F116A"/>
                  </a:solidFill>
                </a:rPr>
                <a:t>Protist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6163" name="Rectangle 7"/>
            <p:cNvSpPr>
              <a:spLocks noChangeArrowheads="1"/>
            </p:cNvSpPr>
            <p:nvPr/>
          </p:nvSpPr>
          <p:spPr bwMode="auto">
            <a:xfrm>
              <a:off x="624" y="3702"/>
              <a:ext cx="879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200" b="1">
                  <a:solidFill>
                    <a:srgbClr val="0F116A"/>
                  </a:solidFill>
                </a:rPr>
                <a:t>Kingdom</a:t>
              </a:r>
              <a:br>
                <a:rPr lang="en-US" sz="2200" b="1">
                  <a:solidFill>
                    <a:srgbClr val="0F116A"/>
                  </a:solidFill>
                </a:rPr>
              </a:br>
              <a:r>
                <a:rPr lang="en-US" sz="2200" b="1">
                  <a:solidFill>
                    <a:srgbClr val="0F116A"/>
                  </a:solidFill>
                </a:rPr>
                <a:t>Fungi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6164" name="Rectangle 8"/>
            <p:cNvSpPr>
              <a:spLocks noChangeArrowheads="1"/>
            </p:cNvSpPr>
            <p:nvPr/>
          </p:nvSpPr>
          <p:spPr bwMode="auto">
            <a:xfrm>
              <a:off x="2400" y="3702"/>
              <a:ext cx="879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200" b="1">
                  <a:solidFill>
                    <a:srgbClr val="0F116A"/>
                  </a:solidFill>
                </a:rPr>
                <a:t>Kingdom</a:t>
              </a:r>
              <a:br>
                <a:rPr lang="en-US" sz="2200" b="1">
                  <a:solidFill>
                    <a:srgbClr val="0F116A"/>
                  </a:solidFill>
                </a:rPr>
              </a:br>
              <a:r>
                <a:rPr lang="en-US" sz="2200" b="1">
                  <a:solidFill>
                    <a:srgbClr val="0F116A"/>
                  </a:solidFill>
                </a:rPr>
                <a:t>Plant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6165" name="Rectangle 9"/>
            <p:cNvSpPr>
              <a:spLocks noChangeArrowheads="1"/>
            </p:cNvSpPr>
            <p:nvPr/>
          </p:nvSpPr>
          <p:spPr bwMode="auto">
            <a:xfrm>
              <a:off x="4272" y="3702"/>
              <a:ext cx="879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200" b="1">
                  <a:solidFill>
                    <a:srgbClr val="0F116A"/>
                  </a:solidFill>
                </a:rPr>
                <a:t>Kingdom</a:t>
              </a:r>
              <a:br>
                <a:rPr lang="en-US" sz="2200" b="1">
                  <a:solidFill>
                    <a:srgbClr val="0F116A"/>
                  </a:solidFill>
                </a:rPr>
              </a:br>
              <a:r>
                <a:rPr lang="en-US" sz="2200" b="1">
                  <a:solidFill>
                    <a:srgbClr val="0F116A"/>
                  </a:solidFill>
                </a:rPr>
                <a:t>Animal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6166" name="Rectangle 10"/>
            <p:cNvSpPr>
              <a:spLocks noChangeArrowheads="1"/>
            </p:cNvSpPr>
            <p:nvPr/>
          </p:nvSpPr>
          <p:spPr bwMode="auto">
            <a:xfrm>
              <a:off x="2147" y="1830"/>
              <a:ext cx="138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200" b="1">
                  <a:solidFill>
                    <a:srgbClr val="0F116A"/>
                  </a:solidFill>
                </a:rPr>
                <a:t>Kingdom</a:t>
              </a:r>
              <a:br>
                <a:rPr lang="en-US" sz="2200" b="1">
                  <a:solidFill>
                    <a:srgbClr val="0F116A"/>
                  </a:solidFill>
                </a:rPr>
              </a:br>
              <a:r>
                <a:rPr lang="en-US" sz="2200" b="1">
                  <a:solidFill>
                    <a:srgbClr val="0F116A"/>
                  </a:solidFill>
                </a:rPr>
                <a:t>Archaebacteria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6167" name="Rectangle 11"/>
            <p:cNvSpPr>
              <a:spLocks noChangeArrowheads="1"/>
            </p:cNvSpPr>
            <p:nvPr/>
          </p:nvSpPr>
          <p:spPr bwMode="auto">
            <a:xfrm>
              <a:off x="624" y="1830"/>
              <a:ext cx="879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200" b="1">
                  <a:solidFill>
                    <a:srgbClr val="0F116A"/>
                  </a:solidFill>
                </a:rPr>
                <a:t>Kingdom</a:t>
              </a:r>
              <a:br>
                <a:rPr lang="en-US" sz="2200" b="1">
                  <a:solidFill>
                    <a:srgbClr val="0F116A"/>
                  </a:solidFill>
                </a:rPr>
              </a:br>
              <a:r>
                <a:rPr lang="en-US" sz="2200" b="1">
                  <a:solidFill>
                    <a:srgbClr val="0F116A"/>
                  </a:solidFill>
                </a:rPr>
                <a:t>Bacteria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384014" name="Rectangle 14"/>
          <p:cNvSpPr>
            <a:spLocks noChangeArrowheads="1"/>
          </p:cNvSpPr>
          <p:nvPr/>
        </p:nvSpPr>
        <p:spPr bwMode="auto">
          <a:xfrm>
            <a:off x="468313" y="500063"/>
            <a:ext cx="2484437" cy="3151187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384015" name="Line 15"/>
          <p:cNvSpPr>
            <a:spLocks noChangeShapeType="1"/>
          </p:cNvSpPr>
          <p:nvPr/>
        </p:nvSpPr>
        <p:spPr bwMode="auto">
          <a:xfrm>
            <a:off x="6175375" y="3516313"/>
            <a:ext cx="0" cy="3175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4016" name="Line 16"/>
          <p:cNvSpPr>
            <a:spLocks noChangeShapeType="1"/>
          </p:cNvSpPr>
          <p:nvPr/>
        </p:nvSpPr>
        <p:spPr bwMode="auto">
          <a:xfrm>
            <a:off x="8659813" y="3516313"/>
            <a:ext cx="0" cy="3175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60375" y="500063"/>
            <a:ext cx="8199438" cy="6159500"/>
            <a:chOff x="290" y="315"/>
            <a:chExt cx="5165" cy="3880"/>
          </a:xfrm>
        </p:grpSpPr>
        <p:sp>
          <p:nvSpPr>
            <p:cNvPr id="6156" name="Rectangle 18"/>
            <p:cNvSpPr>
              <a:spLocks noChangeArrowheads="1"/>
            </p:cNvSpPr>
            <p:nvPr/>
          </p:nvSpPr>
          <p:spPr bwMode="auto">
            <a:xfrm>
              <a:off x="3890" y="315"/>
              <a:ext cx="1565" cy="1985"/>
            </a:xfrm>
            <a:prstGeom prst="rect">
              <a:avLst/>
            </a:prstGeom>
            <a:noFill/>
            <a:ln w="3810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6157" name="Rectangle 19"/>
            <p:cNvSpPr>
              <a:spLocks noChangeArrowheads="1"/>
            </p:cNvSpPr>
            <p:nvPr/>
          </p:nvSpPr>
          <p:spPr bwMode="auto">
            <a:xfrm>
              <a:off x="290" y="2405"/>
              <a:ext cx="5165" cy="1790"/>
            </a:xfrm>
            <a:prstGeom prst="rect">
              <a:avLst/>
            </a:prstGeom>
            <a:noFill/>
            <a:ln w="3810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6158" name="Rectangle 20"/>
            <p:cNvSpPr>
              <a:spLocks noChangeArrowheads="1"/>
            </p:cNvSpPr>
            <p:nvPr/>
          </p:nvSpPr>
          <p:spPr bwMode="auto">
            <a:xfrm>
              <a:off x="3905" y="2255"/>
              <a:ext cx="1537" cy="1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384023" name="Rectangle 23"/>
          <p:cNvSpPr>
            <a:spLocks noChangeArrowheads="1"/>
          </p:cNvSpPr>
          <p:nvPr/>
        </p:nvSpPr>
        <p:spPr bwMode="auto">
          <a:xfrm>
            <a:off x="3286125" y="500063"/>
            <a:ext cx="2484438" cy="3151187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pic>
        <p:nvPicPr>
          <p:cNvPr id="384021" name="Picture 21"/>
          <p:cNvPicPr>
            <a:picLocks noChangeAspect="1" noChangeArrowheads="1"/>
          </p:cNvPicPr>
          <p:nvPr/>
        </p:nvPicPr>
        <p:blipFill>
          <a:blip r:embed="rId6" cstate="print"/>
          <a:srcRect l="12000" t="4500" r="12000" b="4500"/>
          <a:stretch>
            <a:fillRect/>
          </a:stretch>
        </p:blipFill>
        <p:spPr bwMode="auto">
          <a:xfrm>
            <a:off x="3176588" y="1766888"/>
            <a:ext cx="765175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/>
            </a:outerShdw>
          </a:effectLst>
        </p:spPr>
      </p:pic>
      <p:pic>
        <p:nvPicPr>
          <p:cNvPr id="384022" name="Picture 22"/>
          <p:cNvPicPr>
            <a:picLocks noChangeAspect="1" noChangeArrowheads="1"/>
          </p:cNvPicPr>
          <p:nvPr/>
        </p:nvPicPr>
        <p:blipFill>
          <a:blip r:embed="rId7" cstate="print"/>
          <a:srcRect b="5475"/>
          <a:stretch>
            <a:fillRect/>
          </a:stretch>
        </p:blipFill>
        <p:spPr bwMode="auto">
          <a:xfrm>
            <a:off x="5159375" y="369888"/>
            <a:ext cx="83185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/>
            </a:outerShdw>
          </a:effectLst>
        </p:spPr>
      </p:pic>
      <p:pic>
        <p:nvPicPr>
          <p:cNvPr id="384012" name="Picture 12" descr="08-13x-Parameciu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54988" y="1617663"/>
            <a:ext cx="8937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099" dir="2700000" algn="ctr" rotWithShape="0">
              <a:srgbClr val="000000">
                <a:alpha val="74997"/>
              </a:srgbClr>
            </a:outerShdw>
          </a:effectLst>
        </p:spPr>
      </p:pic>
      <p:pic>
        <p:nvPicPr>
          <p:cNvPr id="384013" name="Picture 13" descr="28-01a-AmoebaProteus"/>
          <p:cNvPicPr>
            <a:picLocks noChangeAspect="1" noChangeArrowheads="1"/>
          </p:cNvPicPr>
          <p:nvPr/>
        </p:nvPicPr>
        <p:blipFill>
          <a:blip r:embed="rId9" cstate="print"/>
          <a:srcRect l="9000" r="17999"/>
          <a:stretch>
            <a:fillRect/>
          </a:stretch>
        </p:blipFill>
        <p:spPr bwMode="auto">
          <a:xfrm>
            <a:off x="5891213" y="1892300"/>
            <a:ext cx="11811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40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4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4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40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4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4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14" grpId="0" animBg="1"/>
      <p:bldP spid="384015" grpId="0" animBg="1"/>
      <p:bldP spid="384016" grpId="0" animBg="1"/>
      <p:bldP spid="3840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70C0"/>
                </a:solidFill>
              </a:rPr>
              <a:t>The Evolutionary Perspective</a:t>
            </a:r>
          </a:p>
        </p:txBody>
      </p:sp>
      <p:pic>
        <p:nvPicPr>
          <p:cNvPr id="7171" name="Picture 4" descr="25-12-CladisticsTaxonomy-L.jpg                                 00000078Zip 100                        AB89E6CB:"/>
          <p:cNvPicPr>
            <a:picLocks noChangeAspect="1" noChangeArrowheads="1"/>
          </p:cNvPicPr>
          <p:nvPr/>
        </p:nvPicPr>
        <p:blipFill>
          <a:blip r:embed="rId2" cstate="print"/>
          <a:srcRect b="3600"/>
          <a:stretch>
            <a:fillRect/>
          </a:stretch>
        </p:blipFill>
        <p:spPr bwMode="auto">
          <a:xfrm>
            <a:off x="838200" y="1274763"/>
            <a:ext cx="7704138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B599F-7551-44F4-890E-447E22497330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8195" name="Picture 4" descr="DIFFER_1"/>
          <p:cNvPicPr>
            <a:picLocks noChangeAspect="1" noChangeArrowheads="1"/>
          </p:cNvPicPr>
          <p:nvPr/>
        </p:nvPicPr>
        <p:blipFill>
          <a:blip r:embed="rId2" cstate="print"/>
          <a:srcRect l="13637" t="46655" r="11363" b="2411"/>
          <a:stretch>
            <a:fillRect/>
          </a:stretch>
        </p:blipFill>
        <p:spPr bwMode="auto">
          <a:xfrm>
            <a:off x="795338" y="1001713"/>
            <a:ext cx="8001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493" name="Rectangle 5"/>
          <p:cNvSpPr>
            <a:spLocks noChangeArrowheads="1"/>
          </p:cNvSpPr>
          <p:nvPr/>
        </p:nvSpPr>
        <p:spPr bwMode="auto">
          <a:xfrm>
            <a:off x="381000" y="4964113"/>
            <a:ext cx="876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/>
              <a:t>Arch. and Euk. more closely related to each other than to Bact. </a:t>
            </a:r>
          </a:p>
          <a:p>
            <a:pPr marL="342900" indent="-342900">
              <a:spcBef>
                <a:spcPct val="20000"/>
              </a:spcBef>
            </a:pPr>
            <a:endParaRPr lang="en-US" sz="3200"/>
          </a:p>
          <a:p>
            <a:pPr marL="342900" indent="-342900">
              <a:spcBef>
                <a:spcPct val="20000"/>
              </a:spcBef>
            </a:pPr>
            <a:endParaRPr lang="en-US" sz="3200"/>
          </a:p>
          <a:p>
            <a:pPr marL="342900" indent="-342900">
              <a:spcBef>
                <a:spcPct val="20000"/>
              </a:spcBef>
            </a:pPr>
            <a:endParaRPr lang="en-US" sz="3200"/>
          </a:p>
          <a:p>
            <a:pPr marL="342900" indent="-342900">
              <a:spcBef>
                <a:spcPct val="20000"/>
              </a:spcBef>
            </a:pPr>
            <a:endParaRPr lang="en-US" sz="320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The Evolutionary Perspective</a:t>
            </a:r>
            <a:endParaRPr lang="en-US" sz="44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lion2_f1.jpg"/>
          <p:cNvPicPr>
            <a:picLocks noChangeAspect="1"/>
          </p:cNvPicPr>
          <p:nvPr/>
        </p:nvPicPr>
        <p:blipFill>
          <a:blip r:embed="rId5" cstate="print"/>
          <a:srcRect r="34834"/>
          <a:stretch>
            <a:fillRect/>
          </a:stretch>
        </p:blipFill>
        <p:spPr>
          <a:xfrm>
            <a:off x="8226425" y="201613"/>
            <a:ext cx="862013" cy="1033462"/>
          </a:xfrm>
          <a:prstGeom prst="rect">
            <a:avLst/>
          </a:prstGeom>
          <a:effectLst>
            <a:outerShdw blurRad="63500" dist="63500" dir="2700000">
              <a:srgbClr val="000000">
                <a:alpha val="75000"/>
              </a:srgbClr>
            </a:outerShdw>
          </a:effectLst>
        </p:spPr>
      </p:pic>
      <p:pic>
        <p:nvPicPr>
          <p:cNvPr id="50" name="Picture 49" descr="frangipani-flower.jpg"/>
          <p:cNvPicPr>
            <a:picLocks noChangeAspect="1"/>
          </p:cNvPicPr>
          <p:nvPr/>
        </p:nvPicPr>
        <p:blipFill>
          <a:blip r:embed="rId6" cstate="print"/>
          <a:srcRect l="5737" r="5737"/>
          <a:stretch>
            <a:fillRect/>
          </a:stretch>
        </p:blipFill>
        <p:spPr>
          <a:xfrm>
            <a:off x="4440238" y="866775"/>
            <a:ext cx="879475" cy="1033463"/>
          </a:xfrm>
          <a:prstGeom prst="rect">
            <a:avLst/>
          </a:prstGeom>
          <a:effectLst>
            <a:outerShdw blurRad="63500" dist="63500" dir="2700000">
              <a:srgbClr val="000000">
                <a:alpha val="75000"/>
              </a:srgbClr>
            </a:outerShdw>
          </a:effectLst>
        </p:spPr>
      </p:pic>
      <p:pic>
        <p:nvPicPr>
          <p:cNvPr id="49" name="Picture 48" descr="fungi-009-copy-copy1.jpg"/>
          <p:cNvPicPr>
            <a:picLocks noChangeAspect="1"/>
          </p:cNvPicPr>
          <p:nvPr/>
        </p:nvPicPr>
        <p:blipFill>
          <a:blip r:embed="rId7" cstate="print"/>
          <a:srcRect l="4404" t="9600" r="6605" b="17600"/>
          <a:stretch>
            <a:fillRect/>
          </a:stretch>
        </p:blipFill>
        <p:spPr>
          <a:xfrm>
            <a:off x="5056188" y="201613"/>
            <a:ext cx="917575" cy="1033462"/>
          </a:xfrm>
          <a:prstGeom prst="rect">
            <a:avLst/>
          </a:prstGeom>
          <a:effectLst>
            <a:outerShdw blurRad="63500" dist="63500" dir="2700000">
              <a:srgbClr val="000000">
                <a:alpha val="75000"/>
              </a:srgbClr>
            </a:outerShdw>
          </a:effectLst>
        </p:spPr>
      </p:pic>
      <p:sp>
        <p:nvSpPr>
          <p:cNvPr id="92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Kingdoms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08013" y="404813"/>
            <a:ext cx="7877175" cy="6094412"/>
            <a:chOff x="1499817" y="459340"/>
            <a:chExt cx="7877290" cy="6093790"/>
          </a:xfrm>
        </p:grpSpPr>
        <p:sp>
          <p:nvSpPr>
            <p:cNvPr id="9242" name="Freeform 6"/>
            <p:cNvSpPr>
              <a:spLocks noChangeArrowheads="1"/>
            </p:cNvSpPr>
            <p:nvPr/>
          </p:nvSpPr>
          <p:spPr bwMode="auto">
            <a:xfrm>
              <a:off x="2679356" y="4438248"/>
              <a:ext cx="3508974" cy="1758551"/>
            </a:xfrm>
            <a:custGeom>
              <a:avLst/>
              <a:gdLst>
                <a:gd name="T0" fmla="*/ 0 w 1995562"/>
                <a:gd name="T1" fmla="*/ 558270 h 1758551"/>
                <a:gd name="T2" fmla="*/ 0 w 1995562"/>
                <a:gd name="T3" fmla="*/ 1744594 h 1758551"/>
                <a:gd name="T4" fmla="*/ 58986771 w 1995562"/>
                <a:gd name="T5" fmla="*/ 1758551 h 1758551"/>
                <a:gd name="T6" fmla="*/ 58986771 w 1995562"/>
                <a:gd name="T7" fmla="*/ 0 h 17585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95562"/>
                <a:gd name="T13" fmla="*/ 0 h 1758551"/>
                <a:gd name="T14" fmla="*/ 1995562 w 1995562"/>
                <a:gd name="T15" fmla="*/ 1758551 h 17585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95562" h="1758551">
                  <a:moveTo>
                    <a:pt x="0" y="558270"/>
                  </a:moveTo>
                  <a:lnTo>
                    <a:pt x="0" y="1744594"/>
                  </a:lnTo>
                  <a:lnTo>
                    <a:pt x="1995562" y="1758551"/>
                  </a:lnTo>
                  <a:lnTo>
                    <a:pt x="1995562" y="0"/>
                  </a:lnTo>
                </a:path>
              </a:pathLst>
            </a:cu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3" name="Rectangle 7"/>
            <p:cNvSpPr>
              <a:spLocks noChangeArrowheads="1"/>
            </p:cNvSpPr>
            <p:nvPr/>
          </p:nvSpPr>
          <p:spPr bwMode="auto">
            <a:xfrm>
              <a:off x="1634915" y="4444781"/>
              <a:ext cx="2053771" cy="553909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9244" name="Rectangle 8"/>
            <p:cNvSpPr>
              <a:spLocks noChangeArrowheads="1"/>
            </p:cNvSpPr>
            <p:nvPr/>
          </p:nvSpPr>
          <p:spPr bwMode="auto">
            <a:xfrm>
              <a:off x="5120927" y="3066764"/>
              <a:ext cx="1837606" cy="1378017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9245" name="Rectangle 9"/>
            <p:cNvSpPr>
              <a:spLocks noChangeArrowheads="1"/>
            </p:cNvSpPr>
            <p:nvPr/>
          </p:nvSpPr>
          <p:spPr bwMode="auto">
            <a:xfrm>
              <a:off x="1499817" y="4215111"/>
              <a:ext cx="2256420" cy="310730"/>
            </a:xfrm>
            <a:prstGeom prst="rect">
              <a:avLst/>
            </a:prstGeom>
            <a:solidFill>
              <a:schemeClr val="bg1"/>
            </a:solidFill>
            <a:ln w="571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9246" name="Rectangle 10"/>
            <p:cNvSpPr>
              <a:spLocks noChangeArrowheads="1"/>
            </p:cNvSpPr>
            <p:nvPr/>
          </p:nvSpPr>
          <p:spPr bwMode="auto">
            <a:xfrm>
              <a:off x="4945283" y="2931664"/>
              <a:ext cx="2269970" cy="256690"/>
            </a:xfrm>
            <a:prstGeom prst="rect">
              <a:avLst/>
            </a:prstGeom>
            <a:solidFill>
              <a:schemeClr val="bg1"/>
            </a:solidFill>
            <a:ln w="571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9247" name="Rectangle 11"/>
            <p:cNvSpPr>
              <a:spLocks noChangeArrowheads="1"/>
            </p:cNvSpPr>
            <p:nvPr/>
          </p:nvSpPr>
          <p:spPr bwMode="auto">
            <a:xfrm>
              <a:off x="6093765" y="1837357"/>
              <a:ext cx="2121350" cy="1378017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9248" name="Rectangle 12"/>
            <p:cNvSpPr>
              <a:spLocks noChangeArrowheads="1"/>
            </p:cNvSpPr>
            <p:nvPr/>
          </p:nvSpPr>
          <p:spPr bwMode="auto">
            <a:xfrm>
              <a:off x="5931632" y="1783316"/>
              <a:ext cx="2432109" cy="216160"/>
            </a:xfrm>
            <a:prstGeom prst="rect">
              <a:avLst/>
            </a:prstGeom>
            <a:solidFill>
              <a:schemeClr val="bg1"/>
            </a:solidFill>
            <a:ln w="571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9249" name="Rectangle 13"/>
            <p:cNvSpPr>
              <a:spLocks noChangeArrowheads="1"/>
            </p:cNvSpPr>
            <p:nvPr/>
          </p:nvSpPr>
          <p:spPr bwMode="auto">
            <a:xfrm>
              <a:off x="7431438" y="553909"/>
              <a:ext cx="1499793" cy="1459077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9250" name="Rectangle 14"/>
            <p:cNvSpPr>
              <a:spLocks noChangeArrowheads="1"/>
            </p:cNvSpPr>
            <p:nvPr/>
          </p:nvSpPr>
          <p:spPr bwMode="auto">
            <a:xfrm>
              <a:off x="7120662" y="459340"/>
              <a:ext cx="2256445" cy="270199"/>
            </a:xfrm>
            <a:prstGeom prst="rect">
              <a:avLst/>
            </a:prstGeom>
            <a:solidFill>
              <a:schemeClr val="bg1"/>
            </a:solidFill>
            <a:ln w="571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cxnSp>
          <p:nvCxnSpPr>
            <p:cNvPr id="9251" name="Straight Connector 16"/>
            <p:cNvCxnSpPr>
              <a:cxnSpLocks noChangeShapeType="1"/>
            </p:cNvCxnSpPr>
            <p:nvPr/>
          </p:nvCxnSpPr>
          <p:spPr bwMode="auto">
            <a:xfrm rot="5400000">
              <a:off x="3506293" y="6369952"/>
              <a:ext cx="364769" cy="158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1465263" y="6381750"/>
            <a:ext cx="2660650" cy="407988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solidFill>
                  <a:schemeClr val="bg1"/>
                </a:solidFill>
              </a:rPr>
              <a:t>Single-celled ancestor</a:t>
            </a: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1014413" y="5354638"/>
            <a:ext cx="1535112" cy="40957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000000"/>
                </a:solidFill>
              </a:rPr>
              <a:t>prokaryotes</a:t>
            </a: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4567238" y="5354638"/>
            <a:ext cx="1430337" cy="40957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000000"/>
                </a:solidFill>
              </a:rPr>
              <a:t>eukaryotes</a:t>
            </a:r>
          </a:p>
        </p:txBody>
      </p:sp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60325" y="4152900"/>
            <a:ext cx="1390650" cy="407988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solidFill>
                  <a:schemeClr val="bg1"/>
                </a:solidFill>
              </a:rPr>
              <a:t>Eubacteria</a:t>
            </a:r>
          </a:p>
        </p:txBody>
      </p:sp>
      <p:sp>
        <p:nvSpPr>
          <p:cNvPr id="23" name="Rounded Rectangle 22"/>
          <p:cNvSpPr>
            <a:spLocks noChangeArrowheads="1"/>
          </p:cNvSpPr>
          <p:nvPr/>
        </p:nvSpPr>
        <p:spPr bwMode="auto">
          <a:xfrm>
            <a:off x="1851025" y="4152900"/>
            <a:ext cx="1889125" cy="407988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solidFill>
                  <a:schemeClr val="bg1"/>
                </a:solidFill>
              </a:rPr>
              <a:t>Archaebacteria</a:t>
            </a:r>
          </a:p>
        </p:txBody>
      </p:sp>
      <p:sp>
        <p:nvSpPr>
          <p:cNvPr id="24" name="Rounded Rectangle 23"/>
          <p:cNvSpPr>
            <a:spLocks noChangeArrowheads="1"/>
          </p:cNvSpPr>
          <p:nvPr/>
        </p:nvSpPr>
        <p:spPr bwMode="auto">
          <a:xfrm>
            <a:off x="3703638" y="2801938"/>
            <a:ext cx="1074737" cy="407987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solidFill>
                  <a:schemeClr val="bg1"/>
                </a:solidFill>
              </a:rPr>
              <a:t>Protista</a:t>
            </a:r>
          </a:p>
        </p:txBody>
      </p:sp>
      <p:sp>
        <p:nvSpPr>
          <p:cNvPr id="25" name="Rounded Rectangle 24"/>
          <p:cNvSpPr>
            <a:spLocks noChangeArrowheads="1"/>
          </p:cNvSpPr>
          <p:nvPr/>
        </p:nvSpPr>
        <p:spPr bwMode="auto">
          <a:xfrm>
            <a:off x="5278438" y="3503613"/>
            <a:ext cx="1574800" cy="40957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000000"/>
                </a:solidFill>
              </a:rPr>
              <a:t>multicellular</a:t>
            </a:r>
          </a:p>
        </p:txBody>
      </p:sp>
      <p:sp>
        <p:nvSpPr>
          <p:cNvPr id="26" name="Rounded Rectangle 25"/>
          <p:cNvSpPr>
            <a:spLocks noChangeArrowheads="1"/>
          </p:cNvSpPr>
          <p:nvPr/>
        </p:nvSpPr>
        <p:spPr bwMode="auto">
          <a:xfrm>
            <a:off x="3413125" y="3351213"/>
            <a:ext cx="1603375" cy="71437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000000"/>
                </a:solidFill>
              </a:rPr>
              <a:t>uni- to</a:t>
            </a:r>
            <a:br>
              <a:rPr lang="en-US" sz="1800" b="1">
                <a:solidFill>
                  <a:srgbClr val="000000"/>
                </a:solidFill>
              </a:rPr>
            </a:br>
            <a:r>
              <a:rPr lang="en-US" sz="1800" b="1">
                <a:solidFill>
                  <a:srgbClr val="000000"/>
                </a:solidFill>
              </a:rPr>
              <a:t>multicellular</a:t>
            </a:r>
          </a:p>
        </p:txBody>
      </p:sp>
      <p:sp>
        <p:nvSpPr>
          <p:cNvPr id="27" name="Rounded Rectangle 26"/>
          <p:cNvSpPr>
            <a:spLocks noChangeArrowheads="1"/>
          </p:cNvSpPr>
          <p:nvPr/>
        </p:nvSpPr>
        <p:spPr bwMode="auto">
          <a:xfrm>
            <a:off x="4492625" y="2260600"/>
            <a:ext cx="1416050" cy="40957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000000"/>
                </a:solidFill>
              </a:rPr>
              <a:t>autotrophs</a:t>
            </a:r>
          </a:p>
        </p:txBody>
      </p:sp>
      <p:sp>
        <p:nvSpPr>
          <p:cNvPr id="28" name="Rounded Rectangle 27"/>
          <p:cNvSpPr>
            <a:spLocks noChangeArrowheads="1"/>
          </p:cNvSpPr>
          <p:nvPr/>
        </p:nvSpPr>
        <p:spPr bwMode="auto">
          <a:xfrm>
            <a:off x="6516688" y="2274888"/>
            <a:ext cx="1638300" cy="407987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000000"/>
                </a:solidFill>
              </a:rPr>
              <a:t>heterotrophs</a:t>
            </a:r>
          </a:p>
        </p:txBody>
      </p: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4678363" y="1639888"/>
            <a:ext cx="1044575" cy="407987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solidFill>
                  <a:schemeClr val="bg1"/>
                </a:solidFill>
              </a:rPr>
              <a:t>Plantae</a:t>
            </a: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6072188" y="355600"/>
            <a:ext cx="852487" cy="40957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solidFill>
                  <a:schemeClr val="bg1"/>
                </a:solidFill>
              </a:rPr>
              <a:t>Fungi</a:t>
            </a:r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7448550" y="355600"/>
            <a:ext cx="1179513" cy="40957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solidFill>
                  <a:schemeClr val="bg1"/>
                </a:solidFill>
              </a:rPr>
              <a:t>Animalia</a:t>
            </a:r>
          </a:p>
        </p:txBody>
      </p:sp>
      <p:sp>
        <p:nvSpPr>
          <p:cNvPr id="32" name="Rounded Rectangle 31"/>
          <p:cNvSpPr>
            <a:spLocks noChangeArrowheads="1"/>
          </p:cNvSpPr>
          <p:nvPr/>
        </p:nvSpPr>
        <p:spPr bwMode="auto">
          <a:xfrm>
            <a:off x="5843588" y="946150"/>
            <a:ext cx="1417637" cy="71437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000000"/>
                </a:solidFill>
              </a:rPr>
              <a:t>absorptive</a:t>
            </a:r>
            <a:br>
              <a:rPr lang="en-US" sz="1800" b="1">
                <a:solidFill>
                  <a:srgbClr val="000000"/>
                </a:solidFill>
              </a:rPr>
            </a:br>
            <a:r>
              <a:rPr lang="en-US" sz="1800" b="1">
                <a:solidFill>
                  <a:srgbClr val="000000"/>
                </a:solidFill>
              </a:rPr>
              <a:t>nutrition</a:t>
            </a:r>
          </a:p>
        </p:txBody>
      </p:sp>
      <p:sp>
        <p:nvSpPr>
          <p:cNvPr id="33" name="Rounded Rectangle 32"/>
          <p:cNvSpPr>
            <a:spLocks noChangeArrowheads="1"/>
          </p:cNvSpPr>
          <p:nvPr/>
        </p:nvSpPr>
        <p:spPr bwMode="auto">
          <a:xfrm>
            <a:off x="7350125" y="946150"/>
            <a:ext cx="1241425" cy="71437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000000"/>
                </a:solidFill>
              </a:rPr>
              <a:t>ingestive</a:t>
            </a:r>
            <a:br>
              <a:rPr lang="en-US" sz="1800" b="1">
                <a:solidFill>
                  <a:srgbClr val="000000"/>
                </a:solidFill>
              </a:rPr>
            </a:br>
            <a:r>
              <a:rPr lang="en-US" sz="1800" b="1">
                <a:solidFill>
                  <a:srgbClr val="000000"/>
                </a:solidFill>
              </a:rPr>
              <a:t>nutrition</a:t>
            </a:r>
          </a:p>
        </p:txBody>
      </p:sp>
      <p:pic>
        <p:nvPicPr>
          <p:cNvPr id="44" name="Picture 22"/>
          <p:cNvPicPr>
            <a:picLocks noChangeAspect="1" noChangeArrowheads="1"/>
          </p:cNvPicPr>
          <p:nvPr/>
        </p:nvPicPr>
        <p:blipFill>
          <a:blip r:embed="rId8" cstate="print"/>
          <a:srcRect b="5475"/>
          <a:stretch>
            <a:fillRect/>
          </a:stretch>
        </p:blipFill>
        <p:spPr bwMode="auto">
          <a:xfrm>
            <a:off x="2349500" y="3041650"/>
            <a:ext cx="83185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/>
            </a:outerShdw>
          </a:effectLst>
        </p:spPr>
      </p:pic>
      <p:pic>
        <p:nvPicPr>
          <p:cNvPr id="45" name="Picture 44" descr="bacteria.jpg"/>
          <p:cNvPicPr>
            <a:picLocks noChangeAspect="1"/>
          </p:cNvPicPr>
          <p:nvPr/>
        </p:nvPicPr>
        <p:blipFill>
          <a:blip r:embed="rId9" cstate="print"/>
          <a:srcRect l="34560" t="30000" r="43200" b="37059"/>
          <a:stretch>
            <a:fillRect/>
          </a:stretch>
        </p:blipFill>
        <p:spPr>
          <a:xfrm>
            <a:off x="322263" y="3041650"/>
            <a:ext cx="854075" cy="1033463"/>
          </a:xfrm>
          <a:prstGeom prst="rect">
            <a:avLst/>
          </a:prstGeom>
          <a:effectLst>
            <a:outerShdw blurRad="63500" dist="63500" dir="2700000">
              <a:srgbClr val="000000">
                <a:alpha val="75000"/>
              </a:srgbClr>
            </a:outerShdw>
          </a:effectLst>
        </p:spPr>
      </p:pic>
      <p:pic>
        <p:nvPicPr>
          <p:cNvPr id="46" name="Picture 45" descr="sos06_kelp.jpg"/>
          <p:cNvPicPr>
            <a:picLocks noChangeAspect="1"/>
          </p:cNvPicPr>
          <p:nvPr/>
        </p:nvPicPr>
        <p:blipFill>
          <a:blip r:embed="rId10" cstate="print"/>
          <a:srcRect l="10000" t="6386" r="12500" b="25543"/>
          <a:stretch>
            <a:fillRect/>
          </a:stretch>
        </p:blipFill>
        <p:spPr>
          <a:xfrm>
            <a:off x="3595688" y="1714500"/>
            <a:ext cx="750887" cy="1033463"/>
          </a:xfrm>
          <a:prstGeom prst="rect">
            <a:avLst/>
          </a:prstGeom>
          <a:effectLst>
            <a:outerShdw blurRad="63500" dist="63500" dir="2700000">
              <a:srgbClr val="000000">
                <a:alpha val="75000"/>
              </a:srgbClr>
            </a:outerShdw>
          </a:effectLst>
        </p:spPr>
      </p:pic>
      <p:pic>
        <p:nvPicPr>
          <p:cNvPr id="47" name="Picture 12" descr="08-13x-Paramecium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87688" y="1179513"/>
            <a:ext cx="6985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700000" algn="ctr" rotWithShape="0">
              <a:srgbClr val="000000">
                <a:alpha val="74997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Microsoft Office PowerPoint</Application>
  <PresentationFormat>On-screen Show (4:3)</PresentationFormat>
  <Paragraphs>58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Classification &amp; the New Taxonomy</vt:lpstr>
      <vt:lpstr>Classification</vt:lpstr>
      <vt:lpstr>Classification</vt:lpstr>
      <vt:lpstr>Slide 4</vt:lpstr>
      <vt:lpstr>The Evolutionary Perspective</vt:lpstr>
      <vt:lpstr>Slide 6</vt:lpstr>
      <vt:lpstr>Kingdoms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&amp; the New Taxonomy</dc:title>
  <dc:creator>Ring</dc:creator>
  <cp:lastModifiedBy>Ring</cp:lastModifiedBy>
  <cp:revision>2</cp:revision>
  <dcterms:created xsi:type="dcterms:W3CDTF">2012-04-25T13:19:41Z</dcterms:created>
  <dcterms:modified xsi:type="dcterms:W3CDTF">2012-04-25T13:21:08Z</dcterms:modified>
</cp:coreProperties>
</file>